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Proxima Nova"/>
      <p:regular r:id="rId52"/>
      <p:bold r:id="rId53"/>
      <p:italic r:id="rId54"/>
      <p:boldItalic r:id="rId55"/>
    </p:embeddedFont>
    <p:embeddedFont>
      <p:font typeface="Nunito"/>
      <p:regular r:id="rId56"/>
      <p:bold r:id="rId57"/>
      <p:italic r:id="rId58"/>
      <p:boldItalic r:id="rId59"/>
    </p:embeddedFont>
    <p:embeddedFont>
      <p:font typeface="Work Sans Medium"/>
      <p:regular r:id="rId60"/>
      <p:bold r:id="rId61"/>
      <p:italic r:id="rId62"/>
      <p:boldItalic r:id="rId63"/>
    </p:embeddedFont>
    <p:embeddedFont>
      <p:font typeface="Work Sans"/>
      <p:regular r:id="rId64"/>
      <p:bold r:id="rId65"/>
      <p:italic r:id="rId66"/>
      <p:boldItalic r:id="rId67"/>
    </p:embeddedFont>
    <p:embeddedFont>
      <p:font typeface="Shrikhand"/>
      <p:regular r:id="rId68"/>
    </p:embeddedFont>
    <p:embeddedFont>
      <p:font typeface="Alfa Slab One"/>
      <p:regular r:id="rId69"/>
    </p:embeddedFont>
    <p:embeddedFont>
      <p:font typeface="Comfortaa"/>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7" name="Emily Janet Louise Redmond"/>
  <p:cmAuthor clrIdx="1" id="1" initials="" lastIdx="1" name="Brent Kristopher Johns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Comfortaa-bold.fntdata"/><Relationship Id="rId70" Type="http://schemas.openxmlformats.org/officeDocument/2006/relationships/font" Target="fonts/Comfortaa-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WorkSansMedium-italic.fntdata"/><Relationship Id="rId61" Type="http://schemas.openxmlformats.org/officeDocument/2006/relationships/font" Target="fonts/WorkSansMedium-bold.fntdata"/><Relationship Id="rId20" Type="http://schemas.openxmlformats.org/officeDocument/2006/relationships/slide" Target="slides/slide14.xml"/><Relationship Id="rId64" Type="http://schemas.openxmlformats.org/officeDocument/2006/relationships/font" Target="fonts/WorkSans-regular.fntdata"/><Relationship Id="rId63" Type="http://schemas.openxmlformats.org/officeDocument/2006/relationships/font" Target="fonts/WorkSansMedium-boldItalic.fntdata"/><Relationship Id="rId22" Type="http://schemas.openxmlformats.org/officeDocument/2006/relationships/slide" Target="slides/slide16.xml"/><Relationship Id="rId66" Type="http://schemas.openxmlformats.org/officeDocument/2006/relationships/font" Target="fonts/WorkSans-italic.fntdata"/><Relationship Id="rId21" Type="http://schemas.openxmlformats.org/officeDocument/2006/relationships/slide" Target="slides/slide15.xml"/><Relationship Id="rId65" Type="http://schemas.openxmlformats.org/officeDocument/2006/relationships/font" Target="fonts/WorkSans-bold.fntdata"/><Relationship Id="rId24" Type="http://schemas.openxmlformats.org/officeDocument/2006/relationships/slide" Target="slides/slide18.xml"/><Relationship Id="rId68" Type="http://schemas.openxmlformats.org/officeDocument/2006/relationships/font" Target="fonts/Shrikhand-regular.fntdata"/><Relationship Id="rId23" Type="http://schemas.openxmlformats.org/officeDocument/2006/relationships/slide" Target="slides/slide17.xml"/><Relationship Id="rId67" Type="http://schemas.openxmlformats.org/officeDocument/2006/relationships/font" Target="fonts/WorkSans-boldItalic.fntdata"/><Relationship Id="rId60" Type="http://schemas.openxmlformats.org/officeDocument/2006/relationships/font" Target="fonts/WorkSansMedium-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lfaSlabOne-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5.xml"/><Relationship Id="rId55" Type="http://schemas.openxmlformats.org/officeDocument/2006/relationships/font" Target="fonts/ProximaNova-boldItalic.fntdata"/><Relationship Id="rId10" Type="http://schemas.openxmlformats.org/officeDocument/2006/relationships/slide" Target="slides/slide4.xml"/><Relationship Id="rId54" Type="http://schemas.openxmlformats.org/officeDocument/2006/relationships/font" Target="fonts/ProximaNova-italic.fntdata"/><Relationship Id="rId13" Type="http://schemas.openxmlformats.org/officeDocument/2006/relationships/slide" Target="slides/slide7.xml"/><Relationship Id="rId57" Type="http://schemas.openxmlformats.org/officeDocument/2006/relationships/font" Target="fonts/Nunito-bold.fntdata"/><Relationship Id="rId12" Type="http://schemas.openxmlformats.org/officeDocument/2006/relationships/slide" Target="slides/slide6.xml"/><Relationship Id="rId56" Type="http://schemas.openxmlformats.org/officeDocument/2006/relationships/font" Target="fonts/Nunito-regular.fntdata"/><Relationship Id="rId15" Type="http://schemas.openxmlformats.org/officeDocument/2006/relationships/slide" Target="slides/slide9.xml"/><Relationship Id="rId59" Type="http://schemas.openxmlformats.org/officeDocument/2006/relationships/font" Target="fonts/Nunito-boldItalic.fntdata"/><Relationship Id="rId14" Type="http://schemas.openxmlformats.org/officeDocument/2006/relationships/slide" Target="slides/slide8.xml"/><Relationship Id="rId58" Type="http://schemas.openxmlformats.org/officeDocument/2006/relationships/font" Target="fonts/Nuni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12T19:48:13.547">
    <p:pos x="792" y="1116"/>
    <p:text>general design thoughts: 
- I think we should choose the mixtape, musicbox, or boombox (my personal fave) language direction. It is too much mental load for the user to hold the difference between each of these 3 words and we should try to find one that is cohesive across the gifting. 
- I think community stations can be their own thing but the rest of the app should have cohesion around one icon and one word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2-12T19:52:38.792">
    <p:pos x="1242" y="1561"/>
    <p:text>I'm still confused how mixtape is different from musicbox - can you please respond to this comment about this choice of language?</p:text>
  </p:cm>
  <p:cm authorId="1" idx="1" dt="2024-02-12T19:52:38.792">
    <p:pos x="1242" y="1561"/>
    <p:text>A musicbox is an individual song. A mixtape is a collection of all the songs with all the personalized messages and photos packaged up as a relationship memory book type thing.</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2-12T17:57:02.708">
    <p:pos x="3512" y="-46"/>
    <p:text>changed the colors to be our brand colors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2-12T17:57:43.801">
    <p:pos x="3580" y="96"/>
    <p:text>suggesting this UI simplication</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2-12T19:42:18.736">
    <p:pos x="3534" y="0"/>
    <p:text>new center icon</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2-12T19:42:09.729">
    <p:pos x="3534" y="0"/>
    <p:text>old center icon</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2-12T19:43:00.789">
    <p:pos x="3414" y="0"/>
    <p:text>what did you think of the alternative design I proposed here? I saw it was deleted but didn't see any comments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68eabb425d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68eabb425d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b83237883e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b83237883e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68eabb425d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68eabb425d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6903a6dbfa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6903a6dbfa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68eabb425d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68eabb425d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6903a6dbf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6903a6dbf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68db23c68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68db23c68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68eabb425d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68eabb425d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68eabb425d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68eabb425d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68eabb425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68eabb425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68d557bb2a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68d557bb2a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68eabb425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68eabb425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68eabb425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68eabb425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68eabb425d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68eabb425d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68eabb425d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68eabb425d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b83237883e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b83237883e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68eabb425d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68eabb425d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b83237883e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b83237883e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68eabb425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68eabb425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68eabb425d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68eabb425d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68eabb425d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68eabb425d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68d557bb2a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68d557bb2a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68eabb425d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68eabb425d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68eabb425d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68eabb425d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68eabb425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68eabb425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68eabb425d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68eabb425d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68eabb425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68eabb425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68eabb425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68eabb425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68d557bb2a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68d557bb2a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68db23c68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68db23c68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mention that these are features that are left out!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b83237883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b83237883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b83237883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b83237883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68d557bb2a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68d557bb2a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68d557bb2a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68d557bb2a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b83237883e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b83237883e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b83237883e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b83237883e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b83237883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b83237883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b83237883e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b83237883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b83237883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b83237883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68d557bb2a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68d557bb2a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68db23c68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68db23c68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68dd2ae6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68dd2ae6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68e0e1c3d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68e0e1c3d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68d557bb2a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68d557bb2a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20.png"/><Relationship Id="rId6"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3.png"/><Relationship Id="rId5" Type="http://schemas.openxmlformats.org/officeDocument/2006/relationships/image" Target="../media/image11.jpg"/><Relationship Id="rId6"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5.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jpg"/><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comments" Target="../comments/comment3.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jpg"/><Relationship Id="rId4" Type="http://schemas.openxmlformats.org/officeDocument/2006/relationships/image" Target="../media/image1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jpg"/><Relationship Id="rId4" Type="http://schemas.openxmlformats.org/officeDocument/2006/relationships/image" Target="../media/image1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comments" Target="../comments/comment4.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comments" Target="../comments/comment5.xml"/><Relationship Id="rId4" Type="http://schemas.openxmlformats.org/officeDocument/2006/relationships/image" Target="../media/image11.jpg"/><Relationship Id="rId5"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comments" Target="../comments/comment6.xml"/><Relationship Id="rId4" Type="http://schemas.openxmlformats.org/officeDocument/2006/relationships/image" Target="../media/image1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jpg"/><Relationship Id="rId4" Type="http://schemas.openxmlformats.org/officeDocument/2006/relationships/image" Target="../media/image12.jpg"/><Relationship Id="rId5" Type="http://schemas.openxmlformats.org/officeDocument/2006/relationships/image" Target="../media/image3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comments" Target="../comments/comment7.xml"/><Relationship Id="rId4" Type="http://schemas.openxmlformats.org/officeDocument/2006/relationships/image" Target="../media/image25.jpg"/><Relationship Id="rId5" Type="http://schemas.openxmlformats.org/officeDocument/2006/relationships/image" Target="../media/image1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github.com/caseyhnguyen/MemReprise/tree/v2" TargetMode="External"/><Relationship Id="rId4" Type="http://schemas.openxmlformats.org/officeDocument/2006/relationships/hyperlink" Target="https://docs.google.com/document/d/1lQC2MyM0HBuz62e4jaDobYJw6YuvzBL5kpDDE3mWfGA/edit?usp=sharing" TargetMode="External"/><Relationship Id="rId5"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drive.google.com/file/d/1m5int7n_svhY3aW-MJnLTl-ZLo7l1nsS/view" TargetMode="External"/><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drive.google.com/file/d/1dqZcztaETP9B6SU17IALdhMFkPdG5OMH/view" TargetMode="Externa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drive.google.com/file/d/1xubNwDDtRZcv_OWutWOnsobNx7nxjzqJ/view" TargetMode="External"/><Relationship Id="rId4" Type="http://schemas.openxmlformats.org/officeDocument/2006/relationships/image" Target="../media/image2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2880688"/>
            <a:ext cx="8520600" cy="490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100">
                <a:solidFill>
                  <a:srgbClr val="FFFFFF"/>
                </a:solidFill>
                <a:latin typeface="Shrikhand"/>
                <a:ea typeface="Shrikhand"/>
                <a:cs typeface="Shrikhand"/>
                <a:sym typeface="Shrikhand"/>
              </a:rPr>
              <a:t>Hi-Fi Prototype </a:t>
            </a:r>
            <a:r>
              <a:rPr lang="en" sz="2100">
                <a:solidFill>
                  <a:schemeClr val="accent5"/>
                </a:solidFill>
                <a:latin typeface="Shrikhand"/>
                <a:ea typeface="Shrikhand"/>
                <a:cs typeface="Shrikhand"/>
                <a:sym typeface="Shrikhand"/>
              </a:rPr>
              <a:t>V2</a:t>
            </a:r>
            <a:endParaRPr sz="2100">
              <a:solidFill>
                <a:schemeClr val="accent5"/>
              </a:solidFill>
              <a:latin typeface="Shrikhand"/>
              <a:ea typeface="Shrikhand"/>
              <a:cs typeface="Shrikhand"/>
              <a:sym typeface="Shrikhand"/>
            </a:endParaRPr>
          </a:p>
        </p:txBody>
      </p:sp>
      <p:sp>
        <p:nvSpPr>
          <p:cNvPr id="57" name="Google Shape;57;p13"/>
          <p:cNvSpPr/>
          <p:nvPr/>
        </p:nvSpPr>
        <p:spPr>
          <a:xfrm>
            <a:off x="4070675" y="2542800"/>
            <a:ext cx="965400" cy="41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58" name="Google Shape;58;p13"/>
          <p:cNvPicPr preferRelativeResize="0"/>
          <p:nvPr/>
        </p:nvPicPr>
        <p:blipFill>
          <a:blip r:embed="rId4">
            <a:alphaModFix/>
          </a:blip>
          <a:stretch>
            <a:fillRect/>
          </a:stretch>
        </p:blipFill>
        <p:spPr>
          <a:xfrm>
            <a:off x="1257800" y="1772013"/>
            <a:ext cx="6509351" cy="784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308950"/>
            <a:ext cx="60918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Previous Mood &amp; Theme </a:t>
            </a:r>
            <a:endParaRPr sz="3511">
              <a:solidFill>
                <a:schemeClr val="accent4"/>
              </a:solidFill>
              <a:latin typeface="Shrikhand"/>
              <a:ea typeface="Shrikhand"/>
              <a:cs typeface="Shrikhand"/>
              <a:sym typeface="Shrikhand"/>
            </a:endParaRPr>
          </a:p>
        </p:txBody>
      </p:sp>
      <p:sp>
        <p:nvSpPr>
          <p:cNvPr id="125" name="Google Shape;125;p22"/>
          <p:cNvSpPr/>
          <p:nvPr/>
        </p:nvSpPr>
        <p:spPr>
          <a:xfrm>
            <a:off x="3418875" y="3836331"/>
            <a:ext cx="691500" cy="691500"/>
          </a:xfrm>
          <a:prstGeom prst="roundRect">
            <a:avLst>
              <a:gd fmla="val 16667" name="adj"/>
            </a:avLst>
          </a:prstGeom>
          <a:solidFill>
            <a:srgbClr val="1C2E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#1c2e50</a:t>
            </a:r>
            <a:endParaRPr>
              <a:solidFill>
                <a:srgbClr val="FFFFFF"/>
              </a:solidFill>
              <a:latin typeface="Nunito"/>
              <a:ea typeface="Nunito"/>
              <a:cs typeface="Nunito"/>
              <a:sym typeface="Nunito"/>
            </a:endParaRPr>
          </a:p>
        </p:txBody>
      </p:sp>
      <p:sp>
        <p:nvSpPr>
          <p:cNvPr id="126" name="Google Shape;126;p22"/>
          <p:cNvSpPr/>
          <p:nvPr/>
        </p:nvSpPr>
        <p:spPr>
          <a:xfrm>
            <a:off x="495225" y="3836313"/>
            <a:ext cx="691500" cy="691500"/>
          </a:xfrm>
          <a:prstGeom prst="roundRect">
            <a:avLst>
              <a:gd fmla="val 16667" name="adj"/>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#ffd966</a:t>
            </a:r>
            <a:endParaRPr>
              <a:latin typeface="Nunito"/>
              <a:ea typeface="Nunito"/>
              <a:cs typeface="Nunito"/>
              <a:sym typeface="Nunito"/>
            </a:endParaRPr>
          </a:p>
        </p:txBody>
      </p:sp>
      <p:sp>
        <p:nvSpPr>
          <p:cNvPr id="127" name="Google Shape;127;p22"/>
          <p:cNvSpPr/>
          <p:nvPr/>
        </p:nvSpPr>
        <p:spPr>
          <a:xfrm>
            <a:off x="1469779" y="3836313"/>
            <a:ext cx="691500" cy="691500"/>
          </a:xfrm>
          <a:prstGeom prst="roundRect">
            <a:avLst>
              <a:gd fmla="val 16667" name="adj"/>
            </a:avLst>
          </a:prstGeom>
          <a:solidFill>
            <a:srgbClr val="FCE0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#fce08c</a:t>
            </a:r>
            <a:endParaRPr>
              <a:latin typeface="Nunito"/>
              <a:ea typeface="Nunito"/>
              <a:cs typeface="Nunito"/>
              <a:sym typeface="Nunito"/>
            </a:endParaRPr>
          </a:p>
        </p:txBody>
      </p:sp>
      <p:sp>
        <p:nvSpPr>
          <p:cNvPr id="128" name="Google Shape;128;p22"/>
          <p:cNvSpPr/>
          <p:nvPr/>
        </p:nvSpPr>
        <p:spPr>
          <a:xfrm>
            <a:off x="2444334" y="3836313"/>
            <a:ext cx="691500" cy="691500"/>
          </a:xfrm>
          <a:prstGeom prst="roundRect">
            <a:avLst>
              <a:gd fmla="val 16667" name="adj"/>
            </a:avLst>
          </a:prstGeom>
          <a:solidFill>
            <a:srgbClr val="FFF3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#fff3ce</a:t>
            </a:r>
            <a:endParaRPr>
              <a:latin typeface="Nunito"/>
              <a:ea typeface="Nunito"/>
              <a:cs typeface="Nunito"/>
              <a:sym typeface="Nunito"/>
            </a:endParaRPr>
          </a:p>
        </p:txBody>
      </p:sp>
      <p:sp>
        <p:nvSpPr>
          <p:cNvPr id="129" name="Google Shape;129;p22"/>
          <p:cNvSpPr/>
          <p:nvPr/>
        </p:nvSpPr>
        <p:spPr>
          <a:xfrm>
            <a:off x="5367984" y="3836331"/>
            <a:ext cx="691500" cy="691500"/>
          </a:xfrm>
          <a:prstGeom prst="roundRect">
            <a:avLst>
              <a:gd fmla="val 16667" name="adj"/>
            </a:avLst>
          </a:prstGeom>
          <a:solidFill>
            <a:srgbClr val="44AA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#44aa99</a:t>
            </a:r>
            <a:endParaRPr>
              <a:solidFill>
                <a:srgbClr val="FFFFFF"/>
              </a:solidFill>
              <a:latin typeface="Nunito"/>
              <a:ea typeface="Nunito"/>
              <a:cs typeface="Nunito"/>
              <a:sym typeface="Nunito"/>
            </a:endParaRPr>
          </a:p>
        </p:txBody>
      </p:sp>
      <p:sp>
        <p:nvSpPr>
          <p:cNvPr id="130" name="Google Shape;130;p22"/>
          <p:cNvSpPr/>
          <p:nvPr/>
        </p:nvSpPr>
        <p:spPr>
          <a:xfrm>
            <a:off x="4393429" y="3836331"/>
            <a:ext cx="691500" cy="691500"/>
          </a:xfrm>
          <a:prstGeom prst="roundRect">
            <a:avLst>
              <a:gd fmla="val 16667" name="adj"/>
            </a:avLst>
          </a:prstGeom>
          <a:solidFill>
            <a:srgbClr val="9ECAE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#9ecaec</a:t>
            </a:r>
            <a:endParaRPr>
              <a:latin typeface="Nunito"/>
              <a:ea typeface="Nunito"/>
              <a:cs typeface="Nunito"/>
              <a:sym typeface="Nunito"/>
            </a:endParaRPr>
          </a:p>
        </p:txBody>
      </p:sp>
      <p:sp>
        <p:nvSpPr>
          <p:cNvPr id="131" name="Google Shape;131;p22"/>
          <p:cNvSpPr txBox="1"/>
          <p:nvPr>
            <p:ph type="title"/>
          </p:nvPr>
        </p:nvSpPr>
        <p:spPr>
          <a:xfrm>
            <a:off x="7183575" y="667800"/>
            <a:ext cx="963000" cy="34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11">
                <a:solidFill>
                  <a:srgbClr val="FFFFFF"/>
                </a:solidFill>
                <a:latin typeface="Comfortaa"/>
                <a:ea typeface="Comfortaa"/>
                <a:cs typeface="Comfortaa"/>
                <a:sym typeface="Comfortaa"/>
              </a:rPr>
              <a:t>Previous</a:t>
            </a:r>
            <a:endParaRPr sz="1111">
              <a:solidFill>
                <a:srgbClr val="FFFFFF"/>
              </a:solidFill>
              <a:latin typeface="Comfortaa"/>
              <a:ea typeface="Comfortaa"/>
              <a:cs typeface="Comfortaa"/>
              <a:sym typeface="Comfortaa"/>
            </a:endParaRPr>
          </a:p>
        </p:txBody>
      </p:sp>
      <p:pic>
        <p:nvPicPr>
          <p:cNvPr id="132" name="Google Shape;132;p22"/>
          <p:cNvPicPr preferRelativeResize="0"/>
          <p:nvPr/>
        </p:nvPicPr>
        <p:blipFill>
          <a:blip r:embed="rId3">
            <a:alphaModFix/>
          </a:blip>
          <a:stretch>
            <a:fillRect/>
          </a:stretch>
        </p:blipFill>
        <p:spPr>
          <a:xfrm>
            <a:off x="6655862" y="925200"/>
            <a:ext cx="1909800" cy="3978705"/>
          </a:xfrm>
          <a:prstGeom prst="rect">
            <a:avLst/>
          </a:prstGeom>
          <a:noFill/>
          <a:ln>
            <a:noFill/>
          </a:ln>
        </p:spPr>
      </p:pic>
      <p:pic>
        <p:nvPicPr>
          <p:cNvPr id="133" name="Google Shape;133;p22"/>
          <p:cNvPicPr preferRelativeResize="0"/>
          <p:nvPr/>
        </p:nvPicPr>
        <p:blipFill>
          <a:blip r:embed="rId4">
            <a:alphaModFix/>
          </a:blip>
          <a:stretch>
            <a:fillRect/>
          </a:stretch>
        </p:blipFill>
        <p:spPr>
          <a:xfrm>
            <a:off x="6900370" y="1446315"/>
            <a:ext cx="1421712" cy="3081510"/>
          </a:xfrm>
          <a:prstGeom prst="rect">
            <a:avLst/>
          </a:prstGeom>
          <a:noFill/>
          <a:ln>
            <a:noFill/>
          </a:ln>
        </p:spPr>
      </p:pic>
      <p:sp>
        <p:nvSpPr>
          <p:cNvPr id="134" name="Google Shape;134;p22"/>
          <p:cNvSpPr txBox="1"/>
          <p:nvPr/>
        </p:nvSpPr>
        <p:spPr>
          <a:xfrm>
            <a:off x="327975" y="1269975"/>
            <a:ext cx="49242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lang="en" sz="1800">
                <a:solidFill>
                  <a:srgbClr val="FFFFFF"/>
                </a:solidFill>
                <a:latin typeface="Work Sans"/>
                <a:ea typeface="Work Sans"/>
                <a:cs typeface="Work Sans"/>
                <a:sym typeface="Work Sans"/>
              </a:rPr>
              <a:t>Evoke calmness &amp; reflection </a:t>
            </a:r>
            <a:endParaRPr sz="1800">
              <a:solidFill>
                <a:srgbClr val="FFFFFF"/>
              </a:solidFill>
              <a:latin typeface="Work Sans"/>
              <a:ea typeface="Work Sans"/>
              <a:cs typeface="Work Sans"/>
              <a:sym typeface="Work Sans"/>
            </a:endParaRPr>
          </a:p>
        </p:txBody>
      </p:sp>
      <p:pic>
        <p:nvPicPr>
          <p:cNvPr id="135" name="Google Shape;135;p22"/>
          <p:cNvPicPr preferRelativeResize="0"/>
          <p:nvPr/>
        </p:nvPicPr>
        <p:blipFill>
          <a:blip r:embed="rId5">
            <a:alphaModFix/>
          </a:blip>
          <a:stretch>
            <a:fillRect/>
          </a:stretch>
        </p:blipFill>
        <p:spPr>
          <a:xfrm>
            <a:off x="1469775" y="2213050"/>
            <a:ext cx="1047100" cy="1141900"/>
          </a:xfrm>
          <a:prstGeom prst="rect">
            <a:avLst/>
          </a:prstGeom>
          <a:noFill/>
          <a:ln>
            <a:noFill/>
          </a:ln>
        </p:spPr>
      </p:pic>
      <p:pic>
        <p:nvPicPr>
          <p:cNvPr id="136" name="Google Shape;136;p22"/>
          <p:cNvPicPr preferRelativeResize="0"/>
          <p:nvPr/>
        </p:nvPicPr>
        <p:blipFill>
          <a:blip r:embed="rId6">
            <a:alphaModFix/>
          </a:blip>
          <a:stretch>
            <a:fillRect/>
          </a:stretch>
        </p:blipFill>
        <p:spPr>
          <a:xfrm>
            <a:off x="3617800" y="2213050"/>
            <a:ext cx="1211702" cy="1141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00" y="308950"/>
            <a:ext cx="60573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Updated Mood &amp; Theme</a:t>
            </a:r>
            <a:endParaRPr sz="3511">
              <a:solidFill>
                <a:schemeClr val="accent4"/>
              </a:solidFill>
              <a:latin typeface="Shrikhand"/>
              <a:ea typeface="Shrikhand"/>
              <a:cs typeface="Shrikhand"/>
              <a:sym typeface="Shrikhand"/>
            </a:endParaRPr>
          </a:p>
        </p:txBody>
      </p:sp>
      <p:sp>
        <p:nvSpPr>
          <p:cNvPr id="142" name="Google Shape;142;p23"/>
          <p:cNvSpPr/>
          <p:nvPr/>
        </p:nvSpPr>
        <p:spPr>
          <a:xfrm>
            <a:off x="439063" y="3990413"/>
            <a:ext cx="691500" cy="691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#F53DAF</a:t>
            </a:r>
            <a:endParaRPr>
              <a:latin typeface="Nunito"/>
              <a:ea typeface="Nunito"/>
              <a:cs typeface="Nunito"/>
              <a:sym typeface="Nunito"/>
            </a:endParaRPr>
          </a:p>
        </p:txBody>
      </p:sp>
      <p:sp>
        <p:nvSpPr>
          <p:cNvPr id="143" name="Google Shape;143;p23"/>
          <p:cNvSpPr/>
          <p:nvPr/>
        </p:nvSpPr>
        <p:spPr>
          <a:xfrm>
            <a:off x="5025400" y="3982475"/>
            <a:ext cx="691500" cy="7074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9D9D9"/>
                </a:solidFill>
                <a:latin typeface="Nunito"/>
                <a:ea typeface="Nunito"/>
                <a:cs typeface="Nunito"/>
                <a:sym typeface="Nunito"/>
              </a:rPr>
              <a:t>#050402</a:t>
            </a:r>
            <a:endParaRPr>
              <a:solidFill>
                <a:srgbClr val="D9D9D9"/>
              </a:solidFill>
              <a:latin typeface="Nunito"/>
              <a:ea typeface="Nunito"/>
              <a:cs typeface="Nunito"/>
              <a:sym typeface="Nunito"/>
            </a:endParaRPr>
          </a:p>
        </p:txBody>
      </p:sp>
      <p:sp>
        <p:nvSpPr>
          <p:cNvPr id="144" name="Google Shape;144;p23"/>
          <p:cNvSpPr/>
          <p:nvPr/>
        </p:nvSpPr>
        <p:spPr>
          <a:xfrm>
            <a:off x="3878827" y="3990413"/>
            <a:ext cx="691500" cy="691500"/>
          </a:xfrm>
          <a:prstGeom prst="round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Nunito"/>
                <a:ea typeface="Nunito"/>
                <a:cs typeface="Nunito"/>
                <a:sym typeface="Nunito"/>
              </a:rPr>
              <a:t>#2D2D2D</a:t>
            </a:r>
            <a:endParaRPr sz="1300">
              <a:latin typeface="Nunito"/>
              <a:ea typeface="Nunito"/>
              <a:cs typeface="Nunito"/>
              <a:sym typeface="Nunito"/>
            </a:endParaRPr>
          </a:p>
        </p:txBody>
      </p:sp>
      <p:sp>
        <p:nvSpPr>
          <p:cNvPr id="145" name="Google Shape;145;p23"/>
          <p:cNvSpPr/>
          <p:nvPr/>
        </p:nvSpPr>
        <p:spPr>
          <a:xfrm>
            <a:off x="2732239" y="3990413"/>
            <a:ext cx="691500" cy="691500"/>
          </a:xfrm>
          <a:prstGeom prst="roundRect">
            <a:avLst>
              <a:gd fmla="val 16667" name="adj"/>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Nunito"/>
                <a:ea typeface="Nunito"/>
                <a:cs typeface="Nunito"/>
                <a:sym typeface="Nunito"/>
              </a:rPr>
              <a:t>#C9C9C9</a:t>
            </a:r>
            <a:endParaRPr sz="1300">
              <a:latin typeface="Nunito"/>
              <a:ea typeface="Nunito"/>
              <a:cs typeface="Nunito"/>
              <a:sym typeface="Nunito"/>
            </a:endParaRPr>
          </a:p>
        </p:txBody>
      </p:sp>
      <p:sp>
        <p:nvSpPr>
          <p:cNvPr id="146" name="Google Shape;146;p23"/>
          <p:cNvSpPr/>
          <p:nvPr/>
        </p:nvSpPr>
        <p:spPr>
          <a:xfrm>
            <a:off x="1585650" y="3990413"/>
            <a:ext cx="691500" cy="6915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#a0f5f2ff</a:t>
            </a:r>
            <a:endParaRPr>
              <a:latin typeface="Nunito"/>
              <a:ea typeface="Nunito"/>
              <a:cs typeface="Nunito"/>
              <a:sym typeface="Nunito"/>
            </a:endParaRPr>
          </a:p>
        </p:txBody>
      </p:sp>
      <p:sp>
        <p:nvSpPr>
          <p:cNvPr id="147" name="Google Shape;147;p23"/>
          <p:cNvSpPr txBox="1"/>
          <p:nvPr>
            <p:ph idx="1" type="body"/>
          </p:nvPr>
        </p:nvSpPr>
        <p:spPr>
          <a:xfrm>
            <a:off x="311700" y="1232775"/>
            <a:ext cx="5862300" cy="2393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solidFill>
                  <a:srgbClr val="FFFFFF"/>
                </a:solidFill>
                <a:latin typeface="Work Sans"/>
                <a:ea typeface="Work Sans"/>
                <a:cs typeface="Work Sans"/>
                <a:sym typeface="Work Sans"/>
              </a:rPr>
              <a:t>Encourage fun, energy, &amp; connection</a:t>
            </a:r>
            <a:endParaRPr>
              <a:solidFill>
                <a:srgbClr val="FFFFFF"/>
              </a:solidFill>
              <a:latin typeface="Work Sans"/>
              <a:ea typeface="Work Sans"/>
              <a:cs typeface="Work Sans"/>
              <a:sym typeface="Work Sans"/>
            </a:endParaRPr>
          </a:p>
          <a:p>
            <a:pPr indent="0" lvl="0" marL="0" rtl="0" algn="l">
              <a:lnSpc>
                <a:spcPct val="150000"/>
              </a:lnSpc>
              <a:spcBef>
                <a:spcPts val="1200"/>
              </a:spcBef>
              <a:spcAft>
                <a:spcPts val="1200"/>
              </a:spcAft>
              <a:buNone/>
            </a:pPr>
            <a:r>
              <a:t/>
            </a:r>
            <a:endParaRPr>
              <a:solidFill>
                <a:srgbClr val="FFFFFF"/>
              </a:solidFill>
              <a:latin typeface="Work Sans"/>
              <a:ea typeface="Work Sans"/>
              <a:cs typeface="Work Sans"/>
              <a:sym typeface="Work Sans"/>
            </a:endParaRPr>
          </a:p>
        </p:txBody>
      </p:sp>
      <p:pic>
        <p:nvPicPr>
          <p:cNvPr id="148" name="Google Shape;148;p23"/>
          <p:cNvPicPr preferRelativeResize="0"/>
          <p:nvPr/>
        </p:nvPicPr>
        <p:blipFill rotWithShape="1">
          <a:blip r:embed="rId3">
            <a:alphaModFix/>
          </a:blip>
          <a:srcRect b="0" l="0" r="5846" t="6777"/>
          <a:stretch/>
        </p:blipFill>
        <p:spPr>
          <a:xfrm>
            <a:off x="786450" y="2040700"/>
            <a:ext cx="1945800" cy="1296750"/>
          </a:xfrm>
          <a:prstGeom prst="rect">
            <a:avLst/>
          </a:prstGeom>
          <a:noFill/>
          <a:ln>
            <a:noFill/>
          </a:ln>
        </p:spPr>
      </p:pic>
      <p:sp>
        <p:nvSpPr>
          <p:cNvPr id="149" name="Google Shape;149;p23"/>
          <p:cNvSpPr txBox="1"/>
          <p:nvPr>
            <p:ph type="title"/>
          </p:nvPr>
        </p:nvSpPr>
        <p:spPr>
          <a:xfrm>
            <a:off x="7188675" y="671948"/>
            <a:ext cx="800400" cy="34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11">
                <a:solidFill>
                  <a:srgbClr val="FFFFFF"/>
                </a:solidFill>
                <a:latin typeface="Comfortaa"/>
                <a:ea typeface="Comfortaa"/>
                <a:cs typeface="Comfortaa"/>
                <a:sym typeface="Comfortaa"/>
              </a:rPr>
              <a:t>Update</a:t>
            </a:r>
            <a:endParaRPr sz="1111">
              <a:solidFill>
                <a:srgbClr val="FFFFFF"/>
              </a:solidFill>
              <a:latin typeface="Comfortaa"/>
              <a:ea typeface="Comfortaa"/>
              <a:cs typeface="Comfortaa"/>
              <a:sym typeface="Comfortaa"/>
            </a:endParaRPr>
          </a:p>
        </p:txBody>
      </p:sp>
      <p:pic>
        <p:nvPicPr>
          <p:cNvPr id="150" name="Google Shape;150;p23"/>
          <p:cNvPicPr preferRelativeResize="0"/>
          <p:nvPr/>
        </p:nvPicPr>
        <p:blipFill>
          <a:blip r:embed="rId4">
            <a:alphaModFix/>
          </a:blip>
          <a:stretch>
            <a:fillRect/>
          </a:stretch>
        </p:blipFill>
        <p:spPr>
          <a:xfrm>
            <a:off x="6026637" y="1365150"/>
            <a:ext cx="1909800" cy="3978705"/>
          </a:xfrm>
          <a:prstGeom prst="rect">
            <a:avLst/>
          </a:prstGeom>
          <a:noFill/>
          <a:ln>
            <a:noFill/>
          </a:ln>
        </p:spPr>
      </p:pic>
      <p:pic>
        <p:nvPicPr>
          <p:cNvPr id="151" name="Google Shape;151;p23"/>
          <p:cNvPicPr preferRelativeResize="0"/>
          <p:nvPr/>
        </p:nvPicPr>
        <p:blipFill rotWithShape="1">
          <a:blip r:embed="rId5">
            <a:alphaModFix/>
          </a:blip>
          <a:srcRect b="0" l="0" r="0" t="5775"/>
          <a:stretch/>
        </p:blipFill>
        <p:spPr>
          <a:xfrm>
            <a:off x="6848463" y="1419701"/>
            <a:ext cx="1480801" cy="3023852"/>
          </a:xfrm>
          <a:prstGeom prst="rect">
            <a:avLst/>
          </a:prstGeom>
          <a:noFill/>
          <a:ln>
            <a:noFill/>
          </a:ln>
        </p:spPr>
      </p:pic>
      <p:pic>
        <p:nvPicPr>
          <p:cNvPr id="152" name="Google Shape;152;p23"/>
          <p:cNvPicPr preferRelativeResize="0"/>
          <p:nvPr/>
        </p:nvPicPr>
        <p:blipFill>
          <a:blip r:embed="rId6">
            <a:alphaModFix/>
          </a:blip>
          <a:stretch>
            <a:fillRect/>
          </a:stretch>
        </p:blipFill>
        <p:spPr>
          <a:xfrm>
            <a:off x="3269675" y="1951425"/>
            <a:ext cx="1909800" cy="13860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311700" y="308950"/>
            <a:ext cx="50928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Feature Redirection</a:t>
            </a:r>
            <a:endParaRPr sz="3511">
              <a:solidFill>
                <a:srgbClr val="FFFFFF"/>
              </a:solidFill>
              <a:latin typeface="Comfortaa"/>
              <a:ea typeface="Comfortaa"/>
              <a:cs typeface="Comfortaa"/>
              <a:sym typeface="Comfortaa"/>
            </a:endParaRPr>
          </a:p>
        </p:txBody>
      </p:sp>
      <p:sp>
        <p:nvSpPr>
          <p:cNvPr id="158" name="Google Shape;158;p24"/>
          <p:cNvSpPr txBox="1"/>
          <p:nvPr>
            <p:ph type="title"/>
          </p:nvPr>
        </p:nvSpPr>
        <p:spPr>
          <a:xfrm>
            <a:off x="1700275" y="1343000"/>
            <a:ext cx="958800" cy="34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11">
                <a:solidFill>
                  <a:srgbClr val="FFFFFF"/>
                </a:solidFill>
                <a:latin typeface="Comfortaa"/>
                <a:ea typeface="Comfortaa"/>
                <a:cs typeface="Comfortaa"/>
                <a:sym typeface="Comfortaa"/>
              </a:rPr>
              <a:t>Previous</a:t>
            </a:r>
            <a:endParaRPr sz="1111">
              <a:solidFill>
                <a:srgbClr val="FFFFFF"/>
              </a:solidFill>
              <a:latin typeface="Comfortaa"/>
              <a:ea typeface="Comfortaa"/>
              <a:cs typeface="Comfortaa"/>
              <a:sym typeface="Comfortaa"/>
            </a:endParaRPr>
          </a:p>
        </p:txBody>
      </p:sp>
      <p:sp>
        <p:nvSpPr>
          <p:cNvPr id="159" name="Google Shape;159;p24"/>
          <p:cNvSpPr txBox="1"/>
          <p:nvPr>
            <p:ph type="title"/>
          </p:nvPr>
        </p:nvSpPr>
        <p:spPr>
          <a:xfrm>
            <a:off x="4306525" y="1355100"/>
            <a:ext cx="800400" cy="34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11">
                <a:solidFill>
                  <a:srgbClr val="FFFFFF"/>
                </a:solidFill>
                <a:latin typeface="Comfortaa"/>
                <a:ea typeface="Comfortaa"/>
                <a:cs typeface="Comfortaa"/>
                <a:sym typeface="Comfortaa"/>
              </a:rPr>
              <a:t>Update</a:t>
            </a:r>
            <a:endParaRPr sz="1111">
              <a:solidFill>
                <a:srgbClr val="FFFFFF"/>
              </a:solidFill>
              <a:latin typeface="Comfortaa"/>
              <a:ea typeface="Comfortaa"/>
              <a:cs typeface="Comfortaa"/>
              <a:sym typeface="Comfortaa"/>
            </a:endParaRPr>
          </a:p>
        </p:txBody>
      </p:sp>
      <p:sp>
        <p:nvSpPr>
          <p:cNvPr id="160" name="Google Shape;160;p24"/>
          <p:cNvSpPr txBox="1"/>
          <p:nvPr>
            <p:ph type="title"/>
          </p:nvPr>
        </p:nvSpPr>
        <p:spPr>
          <a:xfrm>
            <a:off x="1330825" y="2014050"/>
            <a:ext cx="1834500" cy="6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11">
                <a:solidFill>
                  <a:srgbClr val="FFFFFF"/>
                </a:solidFill>
                <a:latin typeface="Comfortaa"/>
                <a:ea typeface="Comfortaa"/>
                <a:cs typeface="Comfortaa"/>
                <a:sym typeface="Comfortaa"/>
              </a:rPr>
              <a:t>Post</a:t>
            </a:r>
            <a:r>
              <a:rPr lang="en" sz="1111">
                <a:solidFill>
                  <a:srgbClr val="FFFFFF"/>
                </a:solidFill>
                <a:latin typeface="Comfortaa"/>
                <a:ea typeface="Comfortaa"/>
                <a:cs typeface="Comfortaa"/>
                <a:sym typeface="Comfortaa"/>
              </a:rPr>
              <a:t> songs </a:t>
            </a:r>
            <a:r>
              <a:rPr lang="en" sz="1111">
                <a:solidFill>
                  <a:srgbClr val="FFFFFF"/>
                </a:solidFill>
                <a:latin typeface="Comfortaa"/>
                <a:ea typeface="Comfortaa"/>
                <a:cs typeface="Comfortaa"/>
                <a:sym typeface="Comfortaa"/>
              </a:rPr>
              <a:t>publicly</a:t>
            </a:r>
            <a:r>
              <a:rPr lang="en" sz="1111">
                <a:solidFill>
                  <a:srgbClr val="FFFFFF"/>
                </a:solidFill>
                <a:latin typeface="Comfortaa"/>
                <a:ea typeface="Comfortaa"/>
                <a:cs typeface="Comfortaa"/>
                <a:sym typeface="Comfortaa"/>
              </a:rPr>
              <a:t> with pre-defined prompts </a:t>
            </a:r>
            <a:endParaRPr sz="1111">
              <a:solidFill>
                <a:srgbClr val="FFFFFF"/>
              </a:solidFill>
              <a:latin typeface="Comfortaa"/>
              <a:ea typeface="Comfortaa"/>
              <a:cs typeface="Comfortaa"/>
              <a:sym typeface="Comfortaa"/>
            </a:endParaRPr>
          </a:p>
        </p:txBody>
      </p:sp>
      <p:sp>
        <p:nvSpPr>
          <p:cNvPr id="161" name="Google Shape;161;p24"/>
          <p:cNvSpPr txBox="1"/>
          <p:nvPr>
            <p:ph type="title"/>
          </p:nvPr>
        </p:nvSpPr>
        <p:spPr>
          <a:xfrm>
            <a:off x="3937175" y="2014050"/>
            <a:ext cx="1697700" cy="6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11">
                <a:solidFill>
                  <a:srgbClr val="FFFFFF"/>
                </a:solidFill>
                <a:latin typeface="Comfortaa"/>
                <a:ea typeface="Comfortaa"/>
                <a:cs typeface="Comfortaa"/>
                <a:sym typeface="Comfortaa"/>
              </a:rPr>
              <a:t>Share </a:t>
            </a:r>
            <a:r>
              <a:rPr lang="en" sz="1111">
                <a:solidFill>
                  <a:srgbClr val="FFFFFF"/>
                </a:solidFill>
                <a:latin typeface="Comfortaa"/>
                <a:ea typeface="Comfortaa"/>
                <a:cs typeface="Comfortaa"/>
                <a:sym typeface="Comfortaa"/>
              </a:rPr>
              <a:t>songs tied to locations to friends and family</a:t>
            </a:r>
            <a:endParaRPr sz="1111">
              <a:solidFill>
                <a:srgbClr val="FFFFFF"/>
              </a:solidFill>
              <a:latin typeface="Comfortaa"/>
              <a:ea typeface="Comfortaa"/>
              <a:cs typeface="Comfortaa"/>
              <a:sym typeface="Comfortaa"/>
            </a:endParaRPr>
          </a:p>
        </p:txBody>
      </p:sp>
      <p:sp>
        <p:nvSpPr>
          <p:cNvPr id="162" name="Google Shape;162;p24"/>
          <p:cNvSpPr txBox="1"/>
          <p:nvPr>
            <p:ph type="title"/>
          </p:nvPr>
        </p:nvSpPr>
        <p:spPr>
          <a:xfrm>
            <a:off x="1330825" y="2857950"/>
            <a:ext cx="1697700" cy="6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11">
                <a:solidFill>
                  <a:srgbClr val="FFFFFF"/>
                </a:solidFill>
                <a:latin typeface="Comfortaa"/>
                <a:ea typeface="Comfortaa"/>
                <a:cs typeface="Comfortaa"/>
                <a:sym typeface="Comfortaa"/>
              </a:rPr>
              <a:t>Create playlists based on </a:t>
            </a:r>
            <a:r>
              <a:rPr lang="en" sz="1111">
                <a:solidFill>
                  <a:srgbClr val="FFFFFF"/>
                </a:solidFill>
                <a:latin typeface="Comfortaa"/>
                <a:ea typeface="Comfortaa"/>
                <a:cs typeface="Comfortaa"/>
                <a:sym typeface="Comfortaa"/>
              </a:rPr>
              <a:t>themes </a:t>
            </a:r>
            <a:endParaRPr sz="1111">
              <a:solidFill>
                <a:srgbClr val="FFFFFF"/>
              </a:solidFill>
              <a:latin typeface="Comfortaa"/>
              <a:ea typeface="Comfortaa"/>
              <a:cs typeface="Comfortaa"/>
              <a:sym typeface="Comfortaa"/>
            </a:endParaRPr>
          </a:p>
        </p:txBody>
      </p:sp>
      <p:sp>
        <p:nvSpPr>
          <p:cNvPr id="163" name="Google Shape;163;p24"/>
          <p:cNvSpPr txBox="1"/>
          <p:nvPr>
            <p:ph type="title"/>
          </p:nvPr>
        </p:nvSpPr>
        <p:spPr>
          <a:xfrm>
            <a:off x="3937175" y="2857950"/>
            <a:ext cx="2013600" cy="80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11">
                <a:solidFill>
                  <a:srgbClr val="FFFFFF"/>
                </a:solidFill>
                <a:latin typeface="Comfortaa"/>
                <a:ea typeface="Comfortaa"/>
                <a:cs typeface="Comfortaa"/>
                <a:sym typeface="Comfortaa"/>
              </a:rPr>
              <a:t>Discover songs and explore playlists through personal gifts and community locations</a:t>
            </a:r>
            <a:endParaRPr sz="1111">
              <a:solidFill>
                <a:srgbClr val="FFFFFF"/>
              </a:solidFill>
              <a:latin typeface="Comfortaa"/>
              <a:ea typeface="Comfortaa"/>
              <a:cs typeface="Comfortaa"/>
              <a:sym typeface="Comfortaa"/>
            </a:endParaRPr>
          </a:p>
        </p:txBody>
      </p:sp>
      <p:sp>
        <p:nvSpPr>
          <p:cNvPr id="164" name="Google Shape;164;p24"/>
          <p:cNvSpPr txBox="1"/>
          <p:nvPr>
            <p:ph type="title"/>
          </p:nvPr>
        </p:nvSpPr>
        <p:spPr>
          <a:xfrm>
            <a:off x="1330825" y="3752250"/>
            <a:ext cx="2013600" cy="80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11">
                <a:solidFill>
                  <a:srgbClr val="FFFFFF"/>
                </a:solidFill>
                <a:latin typeface="Comfortaa"/>
                <a:ea typeface="Comfortaa"/>
                <a:cs typeface="Comfortaa"/>
                <a:sym typeface="Comfortaa"/>
              </a:rPr>
              <a:t>Internal reflection and journaling centered on songs</a:t>
            </a:r>
            <a:endParaRPr sz="1111">
              <a:solidFill>
                <a:srgbClr val="FFFFFF"/>
              </a:solidFill>
              <a:latin typeface="Comfortaa"/>
              <a:ea typeface="Comfortaa"/>
              <a:cs typeface="Comfortaa"/>
              <a:sym typeface="Comfortaa"/>
            </a:endParaRPr>
          </a:p>
        </p:txBody>
      </p:sp>
      <p:sp>
        <p:nvSpPr>
          <p:cNvPr id="165" name="Google Shape;165;p24"/>
          <p:cNvSpPr txBox="1"/>
          <p:nvPr>
            <p:ph type="title"/>
          </p:nvPr>
        </p:nvSpPr>
        <p:spPr>
          <a:xfrm>
            <a:off x="3937175" y="3752250"/>
            <a:ext cx="2013600" cy="80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11">
                <a:solidFill>
                  <a:srgbClr val="FFFFFF"/>
                </a:solidFill>
                <a:latin typeface="Comfortaa"/>
                <a:ea typeface="Comfortaa"/>
                <a:cs typeface="Comfortaa"/>
                <a:sym typeface="Comfortaa"/>
              </a:rPr>
              <a:t>Focus on shared memories through music</a:t>
            </a:r>
            <a:endParaRPr sz="1111">
              <a:solidFill>
                <a:srgbClr val="FFFFFF"/>
              </a:solidFill>
              <a:latin typeface="Comfortaa"/>
              <a:ea typeface="Comfortaa"/>
              <a:cs typeface="Comfortaa"/>
              <a:sym typeface="Comfortaa"/>
            </a:endParaRPr>
          </a:p>
        </p:txBody>
      </p:sp>
      <p:sp>
        <p:nvSpPr>
          <p:cNvPr id="166" name="Google Shape;166;p24"/>
          <p:cNvSpPr/>
          <p:nvPr/>
        </p:nvSpPr>
        <p:spPr>
          <a:xfrm>
            <a:off x="901525" y="2094468"/>
            <a:ext cx="309900" cy="309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1</a:t>
            </a:r>
            <a:endParaRPr>
              <a:solidFill>
                <a:srgbClr val="FFFFFF"/>
              </a:solidFill>
              <a:latin typeface="Nunito"/>
              <a:ea typeface="Nunito"/>
              <a:cs typeface="Nunito"/>
              <a:sym typeface="Nunito"/>
            </a:endParaRPr>
          </a:p>
        </p:txBody>
      </p:sp>
      <p:sp>
        <p:nvSpPr>
          <p:cNvPr id="167" name="Google Shape;167;p24"/>
          <p:cNvSpPr/>
          <p:nvPr/>
        </p:nvSpPr>
        <p:spPr>
          <a:xfrm>
            <a:off x="901525" y="2965893"/>
            <a:ext cx="309900" cy="309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2</a:t>
            </a:r>
            <a:endParaRPr>
              <a:solidFill>
                <a:srgbClr val="FFFFFF"/>
              </a:solidFill>
              <a:latin typeface="Nunito"/>
              <a:ea typeface="Nunito"/>
              <a:cs typeface="Nunito"/>
              <a:sym typeface="Nunito"/>
            </a:endParaRPr>
          </a:p>
        </p:txBody>
      </p:sp>
      <p:sp>
        <p:nvSpPr>
          <p:cNvPr id="168" name="Google Shape;168;p24"/>
          <p:cNvSpPr/>
          <p:nvPr/>
        </p:nvSpPr>
        <p:spPr>
          <a:xfrm>
            <a:off x="901525" y="3847068"/>
            <a:ext cx="309900" cy="309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3</a:t>
            </a:r>
            <a:endParaRPr>
              <a:solidFill>
                <a:srgbClr val="FFFFFF"/>
              </a:solidFill>
              <a:latin typeface="Nunito"/>
              <a:ea typeface="Nunito"/>
              <a:cs typeface="Nunito"/>
              <a:sym typeface="Nunito"/>
            </a:endParaRPr>
          </a:p>
        </p:txBody>
      </p:sp>
      <p:sp>
        <p:nvSpPr>
          <p:cNvPr id="169" name="Google Shape;169;p24"/>
          <p:cNvSpPr txBox="1"/>
          <p:nvPr>
            <p:ph type="title"/>
          </p:nvPr>
        </p:nvSpPr>
        <p:spPr>
          <a:xfrm>
            <a:off x="6577200" y="2014050"/>
            <a:ext cx="1834500" cy="6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11">
                <a:solidFill>
                  <a:srgbClr val="FFFFFF"/>
                </a:solidFill>
                <a:latin typeface="Comfortaa"/>
                <a:ea typeface="Comfortaa"/>
                <a:cs typeface="Comfortaa"/>
                <a:sym typeface="Comfortaa"/>
              </a:rPr>
              <a:t>Pre-defined prompts felt forced</a:t>
            </a:r>
            <a:endParaRPr sz="1111">
              <a:solidFill>
                <a:srgbClr val="FFFFFF"/>
              </a:solidFill>
              <a:latin typeface="Comfortaa"/>
              <a:ea typeface="Comfortaa"/>
              <a:cs typeface="Comfortaa"/>
              <a:sym typeface="Comfortaa"/>
            </a:endParaRPr>
          </a:p>
        </p:txBody>
      </p:sp>
      <p:sp>
        <p:nvSpPr>
          <p:cNvPr id="170" name="Google Shape;170;p24"/>
          <p:cNvSpPr txBox="1"/>
          <p:nvPr>
            <p:ph type="title"/>
          </p:nvPr>
        </p:nvSpPr>
        <p:spPr>
          <a:xfrm>
            <a:off x="6963625" y="1355100"/>
            <a:ext cx="916200" cy="34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11">
                <a:solidFill>
                  <a:srgbClr val="FFFFFF"/>
                </a:solidFill>
                <a:latin typeface="Comfortaa"/>
                <a:ea typeface="Comfortaa"/>
                <a:cs typeface="Comfortaa"/>
                <a:sym typeface="Comfortaa"/>
              </a:rPr>
              <a:t>Rationale</a:t>
            </a:r>
            <a:endParaRPr sz="1111">
              <a:solidFill>
                <a:srgbClr val="FFFFFF"/>
              </a:solidFill>
              <a:latin typeface="Comfortaa"/>
              <a:ea typeface="Comfortaa"/>
              <a:cs typeface="Comfortaa"/>
              <a:sym typeface="Comfortaa"/>
            </a:endParaRPr>
          </a:p>
        </p:txBody>
      </p:sp>
      <p:sp>
        <p:nvSpPr>
          <p:cNvPr id="171" name="Google Shape;171;p24"/>
          <p:cNvSpPr txBox="1"/>
          <p:nvPr>
            <p:ph type="title"/>
          </p:nvPr>
        </p:nvSpPr>
        <p:spPr>
          <a:xfrm>
            <a:off x="6577200" y="2819800"/>
            <a:ext cx="1834500" cy="6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11">
                <a:solidFill>
                  <a:srgbClr val="FFFFFF"/>
                </a:solidFill>
                <a:latin typeface="Comfortaa"/>
                <a:ea typeface="Comfortaa"/>
                <a:cs typeface="Comfortaa"/>
                <a:sym typeface="Comfortaa"/>
              </a:rPr>
              <a:t>Music fosters relationships – this is our advantage</a:t>
            </a:r>
            <a:endParaRPr sz="1111">
              <a:solidFill>
                <a:srgbClr val="FFFFFF"/>
              </a:solidFill>
              <a:latin typeface="Comfortaa"/>
              <a:ea typeface="Comfortaa"/>
              <a:cs typeface="Comfortaa"/>
              <a:sym typeface="Comfortaa"/>
            </a:endParaRPr>
          </a:p>
          <a:p>
            <a:pPr indent="0" lvl="0" marL="0" rtl="0" algn="l">
              <a:spcBef>
                <a:spcPts val="0"/>
              </a:spcBef>
              <a:spcAft>
                <a:spcPts val="0"/>
              </a:spcAft>
              <a:buSzPts val="990"/>
              <a:buNone/>
            </a:pPr>
            <a:r>
              <a:t/>
            </a:r>
            <a:endParaRPr sz="1111">
              <a:solidFill>
                <a:srgbClr val="FFFFFF"/>
              </a:solidFill>
              <a:latin typeface="Comfortaa"/>
              <a:ea typeface="Comfortaa"/>
              <a:cs typeface="Comfortaa"/>
              <a:sym typeface="Comfortaa"/>
            </a:endParaRPr>
          </a:p>
        </p:txBody>
      </p:sp>
      <p:sp>
        <p:nvSpPr>
          <p:cNvPr id="172" name="Google Shape;172;p24"/>
          <p:cNvSpPr txBox="1"/>
          <p:nvPr>
            <p:ph type="title"/>
          </p:nvPr>
        </p:nvSpPr>
        <p:spPr>
          <a:xfrm>
            <a:off x="6577200" y="3700975"/>
            <a:ext cx="2013600" cy="6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11">
                <a:solidFill>
                  <a:srgbClr val="FFFFFF"/>
                </a:solidFill>
                <a:latin typeface="Comfortaa"/>
                <a:ea typeface="Comfortaa"/>
                <a:cs typeface="Comfortaa"/>
                <a:sym typeface="Comfortaa"/>
              </a:rPr>
              <a:t>Foster social connection while maintaining nostalgia</a:t>
            </a:r>
            <a:endParaRPr sz="1111">
              <a:solidFill>
                <a:srgbClr val="FFFFFF"/>
              </a:solidFill>
              <a:latin typeface="Comfortaa"/>
              <a:ea typeface="Comfortaa"/>
              <a:cs typeface="Comfortaa"/>
              <a:sym typeface="Comfortaa"/>
            </a:endParaRPr>
          </a:p>
        </p:txBody>
      </p:sp>
      <p:cxnSp>
        <p:nvCxnSpPr>
          <p:cNvPr id="173" name="Google Shape;173;p24"/>
          <p:cNvCxnSpPr/>
          <p:nvPr/>
        </p:nvCxnSpPr>
        <p:spPr>
          <a:xfrm flipH="1" rot="10800000">
            <a:off x="893700" y="1800300"/>
            <a:ext cx="7356600" cy="13500"/>
          </a:xfrm>
          <a:prstGeom prst="straightConnector1">
            <a:avLst/>
          </a:prstGeom>
          <a:noFill/>
          <a:ln cap="flat" cmpd="sng" w="28575">
            <a:solidFill>
              <a:srgbClr val="FFFFFF"/>
            </a:solidFill>
            <a:prstDash val="solid"/>
            <a:round/>
            <a:headEnd len="med" w="med" type="none"/>
            <a:tailEnd len="med" w="med" type="none"/>
          </a:ln>
        </p:spPr>
      </p:cxnSp>
      <p:cxnSp>
        <p:nvCxnSpPr>
          <p:cNvPr id="174" name="Google Shape;174;p24"/>
          <p:cNvCxnSpPr/>
          <p:nvPr/>
        </p:nvCxnSpPr>
        <p:spPr>
          <a:xfrm rot="10800000">
            <a:off x="3353950" y="1800300"/>
            <a:ext cx="0" cy="2579700"/>
          </a:xfrm>
          <a:prstGeom prst="straightConnector1">
            <a:avLst/>
          </a:prstGeom>
          <a:noFill/>
          <a:ln cap="flat" cmpd="sng" w="28575">
            <a:solidFill>
              <a:srgbClr val="FFFFFF"/>
            </a:solidFill>
            <a:prstDash val="solid"/>
            <a:round/>
            <a:headEnd len="med" w="med" type="none"/>
            <a:tailEnd len="med" w="med" type="none"/>
          </a:ln>
        </p:spPr>
      </p:cxnSp>
      <p:cxnSp>
        <p:nvCxnSpPr>
          <p:cNvPr id="175" name="Google Shape;175;p24"/>
          <p:cNvCxnSpPr/>
          <p:nvPr/>
        </p:nvCxnSpPr>
        <p:spPr>
          <a:xfrm rot="10800000">
            <a:off x="6135250" y="1800300"/>
            <a:ext cx="0" cy="257970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txBox="1"/>
          <p:nvPr>
            <p:ph type="title"/>
          </p:nvPr>
        </p:nvSpPr>
        <p:spPr>
          <a:xfrm>
            <a:off x="311700" y="308950"/>
            <a:ext cx="50928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Lab Study Lessons </a:t>
            </a:r>
            <a:endParaRPr sz="3511">
              <a:solidFill>
                <a:srgbClr val="FFFFFF"/>
              </a:solidFill>
              <a:latin typeface="Comfortaa"/>
              <a:ea typeface="Comfortaa"/>
              <a:cs typeface="Comfortaa"/>
              <a:sym typeface="Comfortaa"/>
            </a:endParaRPr>
          </a:p>
        </p:txBody>
      </p:sp>
      <p:sp>
        <p:nvSpPr>
          <p:cNvPr id="181" name="Google Shape;181;p25"/>
          <p:cNvSpPr txBox="1"/>
          <p:nvPr>
            <p:ph type="title"/>
          </p:nvPr>
        </p:nvSpPr>
        <p:spPr>
          <a:xfrm>
            <a:off x="1700275" y="1343000"/>
            <a:ext cx="958800" cy="34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11">
                <a:solidFill>
                  <a:srgbClr val="FFFFFF"/>
                </a:solidFill>
                <a:latin typeface="Comfortaa"/>
                <a:ea typeface="Comfortaa"/>
                <a:cs typeface="Comfortaa"/>
                <a:sym typeface="Comfortaa"/>
              </a:rPr>
              <a:t>User Lab Lesson</a:t>
            </a:r>
            <a:endParaRPr sz="1111">
              <a:solidFill>
                <a:srgbClr val="FFFFFF"/>
              </a:solidFill>
              <a:latin typeface="Comfortaa"/>
              <a:ea typeface="Comfortaa"/>
              <a:cs typeface="Comfortaa"/>
              <a:sym typeface="Comfortaa"/>
            </a:endParaRPr>
          </a:p>
        </p:txBody>
      </p:sp>
      <p:sp>
        <p:nvSpPr>
          <p:cNvPr id="182" name="Google Shape;182;p25"/>
          <p:cNvSpPr txBox="1"/>
          <p:nvPr>
            <p:ph type="title"/>
          </p:nvPr>
        </p:nvSpPr>
        <p:spPr>
          <a:xfrm>
            <a:off x="4306525" y="1355100"/>
            <a:ext cx="800400" cy="34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11">
                <a:solidFill>
                  <a:srgbClr val="FFFFFF"/>
                </a:solidFill>
                <a:latin typeface="Comfortaa"/>
                <a:ea typeface="Comfortaa"/>
                <a:cs typeface="Comfortaa"/>
                <a:sym typeface="Comfortaa"/>
              </a:rPr>
              <a:t>Update</a:t>
            </a:r>
            <a:endParaRPr sz="1111">
              <a:solidFill>
                <a:srgbClr val="FFFFFF"/>
              </a:solidFill>
              <a:latin typeface="Comfortaa"/>
              <a:ea typeface="Comfortaa"/>
              <a:cs typeface="Comfortaa"/>
              <a:sym typeface="Comfortaa"/>
            </a:endParaRPr>
          </a:p>
        </p:txBody>
      </p:sp>
      <p:sp>
        <p:nvSpPr>
          <p:cNvPr id="183" name="Google Shape;183;p25"/>
          <p:cNvSpPr txBox="1"/>
          <p:nvPr>
            <p:ph type="title"/>
          </p:nvPr>
        </p:nvSpPr>
        <p:spPr>
          <a:xfrm>
            <a:off x="1330825" y="2014050"/>
            <a:ext cx="1834500" cy="8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11">
                <a:solidFill>
                  <a:srgbClr val="FFFFFF"/>
                </a:solidFill>
                <a:latin typeface="Comfortaa"/>
                <a:ea typeface="Comfortaa"/>
                <a:cs typeface="Comfortaa"/>
                <a:sym typeface="Comfortaa"/>
              </a:rPr>
              <a:t>Low app satisfaction,</a:t>
            </a:r>
            <a:r>
              <a:rPr lang="en" sz="1111">
                <a:solidFill>
                  <a:srgbClr val="FFFFFF"/>
                </a:solidFill>
                <a:latin typeface="Comfortaa"/>
                <a:ea typeface="Comfortaa"/>
                <a:cs typeface="Comfortaa"/>
                <a:sym typeface="Comfortaa"/>
              </a:rPr>
              <a:t> and </a:t>
            </a:r>
            <a:r>
              <a:rPr lang="en" sz="1111">
                <a:solidFill>
                  <a:srgbClr val="FFFFFF"/>
                </a:solidFill>
                <a:latin typeface="Comfortaa"/>
                <a:ea typeface="Comfortaa"/>
                <a:cs typeface="Comfortaa"/>
                <a:sym typeface="Comfortaa"/>
              </a:rPr>
              <a:t>confusing and un-engaging onboarding</a:t>
            </a:r>
            <a:endParaRPr sz="1111">
              <a:solidFill>
                <a:srgbClr val="FFFFFF"/>
              </a:solidFill>
              <a:latin typeface="Comfortaa"/>
              <a:ea typeface="Comfortaa"/>
              <a:cs typeface="Comfortaa"/>
              <a:sym typeface="Comfortaa"/>
            </a:endParaRPr>
          </a:p>
        </p:txBody>
      </p:sp>
      <p:sp>
        <p:nvSpPr>
          <p:cNvPr id="184" name="Google Shape;184;p25"/>
          <p:cNvSpPr txBox="1"/>
          <p:nvPr>
            <p:ph type="title"/>
          </p:nvPr>
        </p:nvSpPr>
        <p:spPr>
          <a:xfrm>
            <a:off x="3937175" y="2014050"/>
            <a:ext cx="1697700" cy="10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11">
                <a:solidFill>
                  <a:srgbClr val="FFFFFF"/>
                </a:solidFill>
                <a:latin typeface="Comfortaa"/>
                <a:ea typeface="Comfortaa"/>
                <a:cs typeface="Comfortaa"/>
                <a:sym typeface="Comfortaa"/>
              </a:rPr>
              <a:t>Re-center app on social features and re-design to emphasize fewer, more direct actions </a:t>
            </a:r>
            <a:endParaRPr sz="1111">
              <a:solidFill>
                <a:srgbClr val="FFFFFF"/>
              </a:solidFill>
              <a:latin typeface="Comfortaa"/>
              <a:ea typeface="Comfortaa"/>
              <a:cs typeface="Comfortaa"/>
              <a:sym typeface="Comfortaa"/>
            </a:endParaRPr>
          </a:p>
        </p:txBody>
      </p:sp>
      <p:sp>
        <p:nvSpPr>
          <p:cNvPr id="185" name="Google Shape;185;p25"/>
          <p:cNvSpPr txBox="1"/>
          <p:nvPr>
            <p:ph type="title"/>
          </p:nvPr>
        </p:nvSpPr>
        <p:spPr>
          <a:xfrm>
            <a:off x="1330825" y="3554875"/>
            <a:ext cx="1697700" cy="80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11">
                <a:solidFill>
                  <a:srgbClr val="FFFFFF"/>
                </a:solidFill>
                <a:latin typeface="Comfortaa"/>
                <a:ea typeface="Comfortaa"/>
                <a:cs typeface="Comfortaa"/>
                <a:sym typeface="Comfortaa"/>
              </a:rPr>
              <a:t>Un-aligned </a:t>
            </a:r>
            <a:r>
              <a:rPr lang="en" sz="1111">
                <a:solidFill>
                  <a:srgbClr val="FFFFFF"/>
                </a:solidFill>
                <a:latin typeface="Comfortaa"/>
                <a:ea typeface="Comfortaa"/>
                <a:cs typeface="Comfortaa"/>
                <a:sym typeface="Comfortaa"/>
              </a:rPr>
              <a:t>mental models on how to organize song memories</a:t>
            </a:r>
            <a:endParaRPr sz="1111">
              <a:solidFill>
                <a:srgbClr val="FFFFFF"/>
              </a:solidFill>
              <a:latin typeface="Comfortaa"/>
              <a:ea typeface="Comfortaa"/>
              <a:cs typeface="Comfortaa"/>
              <a:sym typeface="Comfortaa"/>
            </a:endParaRPr>
          </a:p>
        </p:txBody>
      </p:sp>
      <p:sp>
        <p:nvSpPr>
          <p:cNvPr id="186" name="Google Shape;186;p25"/>
          <p:cNvSpPr txBox="1"/>
          <p:nvPr>
            <p:ph type="title"/>
          </p:nvPr>
        </p:nvSpPr>
        <p:spPr>
          <a:xfrm>
            <a:off x="3958775" y="3554875"/>
            <a:ext cx="2013600" cy="80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11">
                <a:solidFill>
                  <a:srgbClr val="FFFFFF"/>
                </a:solidFill>
                <a:latin typeface="Comfortaa"/>
                <a:ea typeface="Comfortaa"/>
                <a:cs typeface="Comfortaa"/>
                <a:sym typeface="Comfortaa"/>
              </a:rPr>
              <a:t>Tie songs to </a:t>
            </a:r>
            <a:r>
              <a:rPr lang="en" sz="1111">
                <a:solidFill>
                  <a:srgbClr val="FFFFFF"/>
                </a:solidFill>
                <a:latin typeface="Comfortaa"/>
                <a:ea typeface="Comfortaa"/>
                <a:cs typeface="Comfortaa"/>
                <a:sym typeface="Comfortaa"/>
              </a:rPr>
              <a:t>geographic</a:t>
            </a:r>
            <a:r>
              <a:rPr lang="en" sz="1111">
                <a:solidFill>
                  <a:srgbClr val="FFFFFF"/>
                </a:solidFill>
                <a:latin typeface="Comfortaa"/>
                <a:ea typeface="Comfortaa"/>
                <a:cs typeface="Comfortaa"/>
                <a:sym typeface="Comfortaa"/>
              </a:rPr>
              <a:t> location as a natural way to link songs to memories</a:t>
            </a:r>
            <a:endParaRPr sz="1111">
              <a:solidFill>
                <a:srgbClr val="FFFFFF"/>
              </a:solidFill>
              <a:latin typeface="Comfortaa"/>
              <a:ea typeface="Comfortaa"/>
              <a:cs typeface="Comfortaa"/>
              <a:sym typeface="Comfortaa"/>
            </a:endParaRPr>
          </a:p>
        </p:txBody>
      </p:sp>
      <p:sp>
        <p:nvSpPr>
          <p:cNvPr id="187" name="Google Shape;187;p25"/>
          <p:cNvSpPr/>
          <p:nvPr/>
        </p:nvSpPr>
        <p:spPr>
          <a:xfrm>
            <a:off x="901525" y="2094468"/>
            <a:ext cx="309900" cy="309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1</a:t>
            </a:r>
            <a:endParaRPr>
              <a:solidFill>
                <a:srgbClr val="FFFFFF"/>
              </a:solidFill>
              <a:latin typeface="Nunito"/>
              <a:ea typeface="Nunito"/>
              <a:cs typeface="Nunito"/>
              <a:sym typeface="Nunito"/>
            </a:endParaRPr>
          </a:p>
        </p:txBody>
      </p:sp>
      <p:sp>
        <p:nvSpPr>
          <p:cNvPr id="188" name="Google Shape;188;p25"/>
          <p:cNvSpPr txBox="1"/>
          <p:nvPr>
            <p:ph type="title"/>
          </p:nvPr>
        </p:nvSpPr>
        <p:spPr>
          <a:xfrm>
            <a:off x="6577200" y="2014050"/>
            <a:ext cx="1834500" cy="13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11">
                <a:solidFill>
                  <a:srgbClr val="FFFFFF"/>
                </a:solidFill>
                <a:latin typeface="Comfortaa"/>
                <a:ea typeface="Comfortaa"/>
                <a:cs typeface="Comfortaa"/>
                <a:sym typeface="Comfortaa"/>
              </a:rPr>
              <a:t>Lack of </a:t>
            </a:r>
            <a:r>
              <a:rPr lang="en" sz="1111">
                <a:solidFill>
                  <a:srgbClr val="FFFFFF"/>
                </a:solidFill>
                <a:latin typeface="Comfortaa"/>
                <a:ea typeface="Comfortaa"/>
                <a:cs typeface="Comfortaa"/>
                <a:sym typeface="Comfortaa"/>
              </a:rPr>
              <a:t>onboarding </a:t>
            </a:r>
            <a:r>
              <a:rPr lang="en" sz="1111">
                <a:solidFill>
                  <a:srgbClr val="FFFFFF"/>
                </a:solidFill>
                <a:latin typeface="Comfortaa"/>
                <a:ea typeface="Comfortaa"/>
                <a:cs typeface="Comfortaa"/>
                <a:sym typeface="Comfortaa"/>
              </a:rPr>
              <a:t>engagement signified a larger problem of lack of resonance with app features. We want to foster social connection while </a:t>
            </a:r>
            <a:r>
              <a:rPr lang="en" sz="1111">
                <a:solidFill>
                  <a:srgbClr val="FFFFFF"/>
                </a:solidFill>
                <a:latin typeface="Comfortaa"/>
                <a:ea typeface="Comfortaa"/>
                <a:cs typeface="Comfortaa"/>
                <a:sym typeface="Comfortaa"/>
              </a:rPr>
              <a:t>maintaining nostalgia</a:t>
            </a:r>
            <a:endParaRPr sz="1111">
              <a:solidFill>
                <a:srgbClr val="FFFFFF"/>
              </a:solidFill>
              <a:latin typeface="Comfortaa"/>
              <a:ea typeface="Comfortaa"/>
              <a:cs typeface="Comfortaa"/>
              <a:sym typeface="Comfortaa"/>
            </a:endParaRPr>
          </a:p>
        </p:txBody>
      </p:sp>
      <p:sp>
        <p:nvSpPr>
          <p:cNvPr id="189" name="Google Shape;189;p25"/>
          <p:cNvSpPr/>
          <p:nvPr/>
        </p:nvSpPr>
        <p:spPr>
          <a:xfrm>
            <a:off x="901525" y="3700968"/>
            <a:ext cx="309900" cy="309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2</a:t>
            </a:r>
            <a:endParaRPr>
              <a:solidFill>
                <a:srgbClr val="FFFFFF"/>
              </a:solidFill>
              <a:latin typeface="Nunito"/>
              <a:ea typeface="Nunito"/>
              <a:cs typeface="Nunito"/>
              <a:sym typeface="Nunito"/>
            </a:endParaRPr>
          </a:p>
        </p:txBody>
      </p:sp>
      <p:sp>
        <p:nvSpPr>
          <p:cNvPr id="190" name="Google Shape;190;p25"/>
          <p:cNvSpPr txBox="1"/>
          <p:nvPr>
            <p:ph type="title"/>
          </p:nvPr>
        </p:nvSpPr>
        <p:spPr>
          <a:xfrm>
            <a:off x="6963625" y="1355100"/>
            <a:ext cx="916200" cy="34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11">
                <a:solidFill>
                  <a:srgbClr val="FFFFFF"/>
                </a:solidFill>
                <a:latin typeface="Comfortaa"/>
                <a:ea typeface="Comfortaa"/>
                <a:cs typeface="Comfortaa"/>
                <a:sym typeface="Comfortaa"/>
              </a:rPr>
              <a:t>Rationale</a:t>
            </a:r>
            <a:endParaRPr sz="1111">
              <a:solidFill>
                <a:srgbClr val="FFFFFF"/>
              </a:solidFill>
              <a:latin typeface="Comfortaa"/>
              <a:ea typeface="Comfortaa"/>
              <a:cs typeface="Comfortaa"/>
              <a:sym typeface="Comfortaa"/>
            </a:endParaRPr>
          </a:p>
        </p:txBody>
      </p:sp>
      <p:sp>
        <p:nvSpPr>
          <p:cNvPr id="191" name="Google Shape;191;p25"/>
          <p:cNvSpPr txBox="1"/>
          <p:nvPr>
            <p:ph type="title"/>
          </p:nvPr>
        </p:nvSpPr>
        <p:spPr>
          <a:xfrm>
            <a:off x="6577200" y="3576300"/>
            <a:ext cx="2013600" cy="6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11">
                <a:solidFill>
                  <a:srgbClr val="FFFFFF"/>
                </a:solidFill>
                <a:latin typeface="Comfortaa"/>
                <a:ea typeface="Comfortaa"/>
                <a:cs typeface="Comfortaa"/>
                <a:sym typeface="Comfortaa"/>
              </a:rPr>
              <a:t>Make song reflections more </a:t>
            </a:r>
            <a:r>
              <a:rPr lang="en" sz="1111">
                <a:solidFill>
                  <a:srgbClr val="FFFFFF"/>
                </a:solidFill>
                <a:latin typeface="Comfortaa"/>
                <a:ea typeface="Comfortaa"/>
                <a:cs typeface="Comfortaa"/>
                <a:sym typeface="Comfortaa"/>
              </a:rPr>
              <a:t>aligned with people's’ lived experiences, not a stilted reflection model </a:t>
            </a:r>
            <a:endParaRPr sz="1111">
              <a:solidFill>
                <a:srgbClr val="FFFFFF"/>
              </a:solidFill>
              <a:latin typeface="Comfortaa"/>
              <a:ea typeface="Comfortaa"/>
              <a:cs typeface="Comfortaa"/>
              <a:sym typeface="Comfortaa"/>
            </a:endParaRPr>
          </a:p>
        </p:txBody>
      </p:sp>
      <p:cxnSp>
        <p:nvCxnSpPr>
          <p:cNvPr id="192" name="Google Shape;192;p25"/>
          <p:cNvCxnSpPr/>
          <p:nvPr/>
        </p:nvCxnSpPr>
        <p:spPr>
          <a:xfrm flipH="1" rot="10800000">
            <a:off x="893700" y="1800300"/>
            <a:ext cx="7356600" cy="13500"/>
          </a:xfrm>
          <a:prstGeom prst="straightConnector1">
            <a:avLst/>
          </a:prstGeom>
          <a:noFill/>
          <a:ln cap="flat" cmpd="sng" w="28575">
            <a:solidFill>
              <a:srgbClr val="FFFFFF"/>
            </a:solidFill>
            <a:prstDash val="solid"/>
            <a:round/>
            <a:headEnd len="med" w="med" type="none"/>
            <a:tailEnd len="med" w="med" type="none"/>
          </a:ln>
        </p:spPr>
      </p:cxnSp>
      <p:cxnSp>
        <p:nvCxnSpPr>
          <p:cNvPr id="193" name="Google Shape;193;p25"/>
          <p:cNvCxnSpPr/>
          <p:nvPr/>
        </p:nvCxnSpPr>
        <p:spPr>
          <a:xfrm rot="10800000">
            <a:off x="3353950" y="1800300"/>
            <a:ext cx="0" cy="2579700"/>
          </a:xfrm>
          <a:prstGeom prst="straightConnector1">
            <a:avLst/>
          </a:prstGeom>
          <a:noFill/>
          <a:ln cap="flat" cmpd="sng" w="28575">
            <a:solidFill>
              <a:srgbClr val="FFFFFF"/>
            </a:solidFill>
            <a:prstDash val="solid"/>
            <a:round/>
            <a:headEnd len="med" w="med" type="none"/>
            <a:tailEnd len="med" w="med" type="none"/>
          </a:ln>
        </p:spPr>
      </p:cxnSp>
      <p:cxnSp>
        <p:nvCxnSpPr>
          <p:cNvPr id="194" name="Google Shape;194;p25"/>
          <p:cNvCxnSpPr/>
          <p:nvPr/>
        </p:nvCxnSpPr>
        <p:spPr>
          <a:xfrm rot="10800000">
            <a:off x="6135250" y="1800300"/>
            <a:ext cx="0" cy="257970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8" name="Shape 198"/>
        <p:cNvGrpSpPr/>
        <p:nvPr/>
      </p:nvGrpSpPr>
      <p:grpSpPr>
        <a:xfrm>
          <a:off x="0" y="0"/>
          <a:ext cx="0" cy="0"/>
          <a:chOff x="0" y="0"/>
          <a:chExt cx="0" cy="0"/>
        </a:xfrm>
      </p:grpSpPr>
      <p:sp>
        <p:nvSpPr>
          <p:cNvPr id="199" name="Google Shape;199;p26"/>
          <p:cNvSpPr txBox="1"/>
          <p:nvPr>
            <p:ph type="title"/>
          </p:nvPr>
        </p:nvSpPr>
        <p:spPr>
          <a:xfrm>
            <a:off x="490250" y="526350"/>
            <a:ext cx="7165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500">
                <a:solidFill>
                  <a:srgbClr val="FFFFFF"/>
                </a:solidFill>
                <a:latin typeface="Shrikhand"/>
                <a:ea typeface="Shrikhand"/>
                <a:cs typeface="Shrikhand"/>
                <a:sym typeface="Shrikhand"/>
              </a:rPr>
              <a:t>03</a:t>
            </a:r>
            <a:endParaRPr sz="3500">
              <a:solidFill>
                <a:srgbClr val="FFFFFF"/>
              </a:solidFill>
              <a:latin typeface="Shrikhand"/>
              <a:ea typeface="Shrikhand"/>
              <a:cs typeface="Shrikhand"/>
              <a:sym typeface="Shrikhand"/>
            </a:endParaRPr>
          </a:p>
          <a:p>
            <a:pPr indent="0" lvl="0" marL="0" rtl="0" algn="l">
              <a:spcBef>
                <a:spcPts val="0"/>
              </a:spcBef>
              <a:spcAft>
                <a:spcPts val="0"/>
              </a:spcAft>
              <a:buNone/>
            </a:pPr>
            <a:r>
              <a:rPr lang="en" sz="6000">
                <a:solidFill>
                  <a:srgbClr val="FFFFFF"/>
                </a:solidFill>
                <a:latin typeface="Shrikhand"/>
                <a:ea typeface="Shrikhand"/>
                <a:cs typeface="Shrikhand"/>
                <a:sym typeface="Shrikhand"/>
              </a:rPr>
              <a:t>Task Flows</a:t>
            </a:r>
            <a:endParaRPr sz="6000">
              <a:solidFill>
                <a:srgbClr val="FFFFFF"/>
              </a:solidFill>
              <a:latin typeface="Work Sans"/>
              <a:ea typeface="Work Sans"/>
              <a:cs typeface="Work Sans"/>
              <a:sym typeface="Work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txBox="1"/>
          <p:nvPr>
            <p:ph type="title"/>
          </p:nvPr>
        </p:nvSpPr>
        <p:spPr>
          <a:xfrm>
            <a:off x="311700" y="308950"/>
            <a:ext cx="44673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Tasks: V1</a:t>
            </a:r>
            <a:endParaRPr sz="3511">
              <a:solidFill>
                <a:schemeClr val="accent4"/>
              </a:solidFill>
              <a:latin typeface="Shrikhand"/>
              <a:ea typeface="Shrikhand"/>
              <a:cs typeface="Shrikhand"/>
              <a:sym typeface="Shrikhand"/>
            </a:endParaRPr>
          </a:p>
        </p:txBody>
      </p:sp>
      <p:pic>
        <p:nvPicPr>
          <p:cNvPr id="205" name="Google Shape;205;p27"/>
          <p:cNvPicPr preferRelativeResize="0"/>
          <p:nvPr/>
        </p:nvPicPr>
        <p:blipFill>
          <a:blip r:embed="rId3">
            <a:alphaModFix/>
          </a:blip>
          <a:stretch>
            <a:fillRect/>
          </a:stretch>
        </p:blipFill>
        <p:spPr>
          <a:xfrm>
            <a:off x="547700" y="1678849"/>
            <a:ext cx="2157775" cy="3123101"/>
          </a:xfrm>
          <a:prstGeom prst="rect">
            <a:avLst/>
          </a:prstGeom>
          <a:noFill/>
          <a:ln>
            <a:noFill/>
          </a:ln>
        </p:spPr>
      </p:pic>
      <p:pic>
        <p:nvPicPr>
          <p:cNvPr id="206" name="Google Shape;206;p27"/>
          <p:cNvPicPr preferRelativeResize="0"/>
          <p:nvPr/>
        </p:nvPicPr>
        <p:blipFill>
          <a:blip r:embed="rId4">
            <a:alphaModFix/>
          </a:blip>
          <a:stretch>
            <a:fillRect/>
          </a:stretch>
        </p:blipFill>
        <p:spPr>
          <a:xfrm>
            <a:off x="6528900" y="1678850"/>
            <a:ext cx="1911353" cy="3123101"/>
          </a:xfrm>
          <a:prstGeom prst="rect">
            <a:avLst/>
          </a:prstGeom>
          <a:noFill/>
          <a:ln>
            <a:noFill/>
          </a:ln>
        </p:spPr>
      </p:pic>
      <p:pic>
        <p:nvPicPr>
          <p:cNvPr id="207" name="Google Shape;207;p27"/>
          <p:cNvPicPr preferRelativeResize="0"/>
          <p:nvPr/>
        </p:nvPicPr>
        <p:blipFill>
          <a:blip r:embed="rId5">
            <a:alphaModFix/>
          </a:blip>
          <a:stretch>
            <a:fillRect/>
          </a:stretch>
        </p:blipFill>
        <p:spPr>
          <a:xfrm>
            <a:off x="3683725" y="1678850"/>
            <a:ext cx="1568431" cy="3123100"/>
          </a:xfrm>
          <a:prstGeom prst="rect">
            <a:avLst/>
          </a:prstGeom>
          <a:noFill/>
          <a:ln>
            <a:noFill/>
          </a:ln>
        </p:spPr>
      </p:pic>
      <p:sp>
        <p:nvSpPr>
          <p:cNvPr id="208" name="Google Shape;208;p27"/>
          <p:cNvSpPr txBox="1"/>
          <p:nvPr>
            <p:ph idx="1" type="body"/>
          </p:nvPr>
        </p:nvSpPr>
        <p:spPr>
          <a:xfrm>
            <a:off x="396138" y="1080150"/>
            <a:ext cx="2460900" cy="5349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200"/>
              </a:spcAft>
              <a:buNone/>
            </a:pPr>
            <a:r>
              <a:rPr lang="en" sz="1400">
                <a:solidFill>
                  <a:srgbClr val="FFFFFF"/>
                </a:solidFill>
                <a:latin typeface="Work Sans"/>
                <a:ea typeface="Work Sans"/>
                <a:cs typeface="Work Sans"/>
                <a:sym typeface="Work Sans"/>
              </a:rPr>
              <a:t>Task 1: Reflect on a song</a:t>
            </a:r>
            <a:endParaRPr sz="1400">
              <a:solidFill>
                <a:srgbClr val="FFFFFF"/>
              </a:solidFill>
              <a:latin typeface="Work Sans"/>
              <a:ea typeface="Work Sans"/>
              <a:cs typeface="Work Sans"/>
              <a:sym typeface="Work Sans"/>
            </a:endParaRPr>
          </a:p>
        </p:txBody>
      </p:sp>
      <p:sp>
        <p:nvSpPr>
          <p:cNvPr id="209" name="Google Shape;209;p27"/>
          <p:cNvSpPr txBox="1"/>
          <p:nvPr>
            <p:ph idx="1" type="body"/>
          </p:nvPr>
        </p:nvSpPr>
        <p:spPr>
          <a:xfrm>
            <a:off x="3046625" y="1016350"/>
            <a:ext cx="2589000" cy="534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400">
                <a:solidFill>
                  <a:srgbClr val="FFFFFF"/>
                </a:solidFill>
                <a:latin typeface="Work Sans"/>
                <a:ea typeface="Work Sans"/>
                <a:cs typeface="Work Sans"/>
                <a:sym typeface="Work Sans"/>
              </a:rPr>
              <a:t>Task 2: Revisit song reflections</a:t>
            </a:r>
            <a:endParaRPr sz="1400">
              <a:solidFill>
                <a:srgbClr val="FFFFFF"/>
              </a:solidFill>
              <a:latin typeface="Work Sans"/>
              <a:ea typeface="Work Sans"/>
              <a:cs typeface="Work Sans"/>
              <a:sym typeface="Work Sans"/>
            </a:endParaRPr>
          </a:p>
        </p:txBody>
      </p:sp>
      <p:sp>
        <p:nvSpPr>
          <p:cNvPr id="210" name="Google Shape;210;p27"/>
          <p:cNvSpPr txBox="1"/>
          <p:nvPr>
            <p:ph idx="1" type="body"/>
          </p:nvPr>
        </p:nvSpPr>
        <p:spPr>
          <a:xfrm>
            <a:off x="6132350" y="1016350"/>
            <a:ext cx="2157900" cy="534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400">
                <a:solidFill>
                  <a:srgbClr val="FFFFFF"/>
                </a:solidFill>
                <a:latin typeface="Work Sans"/>
                <a:ea typeface="Work Sans"/>
                <a:cs typeface="Work Sans"/>
                <a:sym typeface="Work Sans"/>
              </a:rPr>
              <a:t>Task 3: Discover friends’ reflections</a:t>
            </a:r>
            <a:endParaRPr sz="1400">
              <a:solidFill>
                <a:srgbClr val="FFFFFF"/>
              </a:solidFill>
              <a:latin typeface="Work Sans"/>
              <a:ea typeface="Work Sans"/>
              <a:cs typeface="Work Sans"/>
              <a:sym typeface="Work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8"/>
          <p:cNvSpPr txBox="1"/>
          <p:nvPr>
            <p:ph type="title"/>
          </p:nvPr>
        </p:nvSpPr>
        <p:spPr>
          <a:xfrm>
            <a:off x="311700" y="308950"/>
            <a:ext cx="44673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Tasks: V2</a:t>
            </a:r>
            <a:endParaRPr sz="3511">
              <a:solidFill>
                <a:schemeClr val="accent4"/>
              </a:solidFill>
              <a:latin typeface="Shrikhand"/>
              <a:ea typeface="Shrikhand"/>
              <a:cs typeface="Shrikhand"/>
              <a:sym typeface="Shrikhand"/>
            </a:endParaRPr>
          </a:p>
        </p:txBody>
      </p:sp>
      <p:sp>
        <p:nvSpPr>
          <p:cNvPr id="216" name="Google Shape;216;p28"/>
          <p:cNvSpPr txBox="1"/>
          <p:nvPr>
            <p:ph idx="1" type="body"/>
          </p:nvPr>
        </p:nvSpPr>
        <p:spPr>
          <a:xfrm>
            <a:off x="1973100" y="1553725"/>
            <a:ext cx="57591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sz="2000">
                <a:solidFill>
                  <a:srgbClr val="FFFFFF"/>
                </a:solidFill>
                <a:latin typeface="Work Sans"/>
                <a:ea typeface="Work Sans"/>
                <a:cs typeface="Work Sans"/>
                <a:sym typeface="Work Sans"/>
              </a:rPr>
              <a:t>Send a ‘</a:t>
            </a:r>
            <a:r>
              <a:rPr lang="en" sz="2000">
                <a:solidFill>
                  <a:schemeClr val="accent5"/>
                </a:solidFill>
                <a:latin typeface="Work Sans"/>
                <a:ea typeface="Work Sans"/>
                <a:cs typeface="Work Sans"/>
                <a:sym typeface="Work Sans"/>
              </a:rPr>
              <a:t>musicbox</a:t>
            </a:r>
            <a:r>
              <a:rPr lang="en" sz="2000">
                <a:solidFill>
                  <a:srgbClr val="FFFFFF"/>
                </a:solidFill>
                <a:latin typeface="Work Sans"/>
                <a:ea typeface="Work Sans"/>
                <a:cs typeface="Work Sans"/>
                <a:sym typeface="Work Sans"/>
              </a:rPr>
              <a:t>’ to a friend</a:t>
            </a:r>
            <a:endParaRPr sz="2000">
              <a:solidFill>
                <a:srgbClr val="FFFFFF"/>
              </a:solidFill>
              <a:latin typeface="Work Sans"/>
              <a:ea typeface="Work Sans"/>
              <a:cs typeface="Work Sans"/>
              <a:sym typeface="Work Sans"/>
            </a:endParaRPr>
          </a:p>
        </p:txBody>
      </p:sp>
      <p:sp>
        <p:nvSpPr>
          <p:cNvPr id="217" name="Google Shape;217;p28"/>
          <p:cNvSpPr txBox="1"/>
          <p:nvPr>
            <p:ph idx="1" type="body"/>
          </p:nvPr>
        </p:nvSpPr>
        <p:spPr>
          <a:xfrm>
            <a:off x="910500" y="1553725"/>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sz="2000">
                <a:solidFill>
                  <a:srgbClr val="FFFFFF"/>
                </a:solidFill>
                <a:latin typeface="Work Sans"/>
                <a:ea typeface="Work Sans"/>
                <a:cs typeface="Work Sans"/>
                <a:sym typeface="Work Sans"/>
              </a:rPr>
              <a:t>Task 1</a:t>
            </a:r>
            <a:endParaRPr sz="2000">
              <a:solidFill>
                <a:srgbClr val="FFFFFF"/>
              </a:solidFill>
              <a:latin typeface="Work Sans"/>
              <a:ea typeface="Work Sans"/>
              <a:cs typeface="Work Sans"/>
              <a:sym typeface="Work Sans"/>
            </a:endParaRPr>
          </a:p>
        </p:txBody>
      </p:sp>
      <p:sp>
        <p:nvSpPr>
          <p:cNvPr id="218" name="Google Shape;218;p28"/>
          <p:cNvSpPr txBox="1"/>
          <p:nvPr>
            <p:ph idx="1" type="body"/>
          </p:nvPr>
        </p:nvSpPr>
        <p:spPr>
          <a:xfrm>
            <a:off x="1973100" y="2478200"/>
            <a:ext cx="57591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sz="2000">
                <a:solidFill>
                  <a:srgbClr val="FFFFFF"/>
                </a:solidFill>
                <a:latin typeface="Work Sans"/>
                <a:ea typeface="Work Sans"/>
                <a:cs typeface="Work Sans"/>
                <a:sym typeface="Work Sans"/>
              </a:rPr>
              <a:t>Interact with a </a:t>
            </a:r>
            <a:r>
              <a:rPr lang="en" sz="2000">
                <a:solidFill>
                  <a:srgbClr val="FFFFFF"/>
                </a:solidFill>
                <a:latin typeface="Work Sans"/>
                <a:ea typeface="Work Sans"/>
                <a:cs typeface="Work Sans"/>
                <a:sym typeface="Work Sans"/>
              </a:rPr>
              <a:t>‘</a:t>
            </a:r>
            <a:r>
              <a:rPr lang="en" sz="2000">
                <a:solidFill>
                  <a:schemeClr val="accent5"/>
                </a:solidFill>
                <a:latin typeface="Work Sans"/>
                <a:ea typeface="Work Sans"/>
                <a:cs typeface="Work Sans"/>
                <a:sym typeface="Work Sans"/>
              </a:rPr>
              <a:t>mixtape</a:t>
            </a:r>
            <a:r>
              <a:rPr lang="en" sz="2000">
                <a:solidFill>
                  <a:srgbClr val="FFFFFF"/>
                </a:solidFill>
                <a:latin typeface="Work Sans"/>
                <a:ea typeface="Work Sans"/>
                <a:cs typeface="Work Sans"/>
                <a:sym typeface="Work Sans"/>
              </a:rPr>
              <a:t>’</a:t>
            </a:r>
            <a:r>
              <a:rPr lang="en" sz="2000">
                <a:solidFill>
                  <a:srgbClr val="FFFFFF"/>
                </a:solidFill>
                <a:latin typeface="Work Sans"/>
                <a:ea typeface="Work Sans"/>
                <a:cs typeface="Work Sans"/>
                <a:sym typeface="Work Sans"/>
              </a:rPr>
              <a:t> from a friend</a:t>
            </a:r>
            <a:endParaRPr sz="2000">
              <a:solidFill>
                <a:srgbClr val="FFFFFF"/>
              </a:solidFill>
              <a:latin typeface="Work Sans"/>
              <a:ea typeface="Work Sans"/>
              <a:cs typeface="Work Sans"/>
              <a:sym typeface="Work Sans"/>
            </a:endParaRPr>
          </a:p>
        </p:txBody>
      </p:sp>
      <p:sp>
        <p:nvSpPr>
          <p:cNvPr id="219" name="Google Shape;219;p28"/>
          <p:cNvSpPr txBox="1"/>
          <p:nvPr>
            <p:ph idx="1" type="body"/>
          </p:nvPr>
        </p:nvSpPr>
        <p:spPr>
          <a:xfrm>
            <a:off x="910500" y="2478200"/>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sz="2000">
                <a:solidFill>
                  <a:srgbClr val="FFFFFF"/>
                </a:solidFill>
                <a:latin typeface="Work Sans"/>
                <a:ea typeface="Work Sans"/>
                <a:cs typeface="Work Sans"/>
                <a:sym typeface="Work Sans"/>
              </a:rPr>
              <a:t>Task 2</a:t>
            </a:r>
            <a:endParaRPr sz="2000">
              <a:solidFill>
                <a:srgbClr val="FFFFFF"/>
              </a:solidFill>
              <a:latin typeface="Work Sans"/>
              <a:ea typeface="Work Sans"/>
              <a:cs typeface="Work Sans"/>
              <a:sym typeface="Work Sans"/>
            </a:endParaRPr>
          </a:p>
        </p:txBody>
      </p:sp>
      <p:sp>
        <p:nvSpPr>
          <p:cNvPr id="220" name="Google Shape;220;p28"/>
          <p:cNvSpPr txBox="1"/>
          <p:nvPr>
            <p:ph idx="1" type="body"/>
          </p:nvPr>
        </p:nvSpPr>
        <p:spPr>
          <a:xfrm>
            <a:off x="1973100" y="3402675"/>
            <a:ext cx="57591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sz="2000">
                <a:solidFill>
                  <a:srgbClr val="FFFFFF"/>
                </a:solidFill>
                <a:latin typeface="Work Sans"/>
                <a:ea typeface="Work Sans"/>
                <a:cs typeface="Work Sans"/>
                <a:sym typeface="Work Sans"/>
              </a:rPr>
              <a:t>Discover music from a </a:t>
            </a:r>
            <a:r>
              <a:rPr lang="en" sz="2000">
                <a:solidFill>
                  <a:schemeClr val="accent5"/>
                </a:solidFill>
                <a:latin typeface="Work Sans"/>
                <a:ea typeface="Work Sans"/>
                <a:cs typeface="Work Sans"/>
                <a:sym typeface="Work Sans"/>
              </a:rPr>
              <a:t>community location</a:t>
            </a:r>
            <a:endParaRPr sz="2000">
              <a:solidFill>
                <a:schemeClr val="accent5"/>
              </a:solidFill>
              <a:latin typeface="Work Sans"/>
              <a:ea typeface="Work Sans"/>
              <a:cs typeface="Work Sans"/>
              <a:sym typeface="Work Sans"/>
            </a:endParaRPr>
          </a:p>
        </p:txBody>
      </p:sp>
      <p:sp>
        <p:nvSpPr>
          <p:cNvPr id="221" name="Google Shape;221;p28"/>
          <p:cNvSpPr txBox="1"/>
          <p:nvPr>
            <p:ph idx="1" type="body"/>
          </p:nvPr>
        </p:nvSpPr>
        <p:spPr>
          <a:xfrm>
            <a:off x="910500" y="3402675"/>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sz="2000">
                <a:solidFill>
                  <a:srgbClr val="FFFFFF"/>
                </a:solidFill>
                <a:latin typeface="Work Sans"/>
                <a:ea typeface="Work Sans"/>
                <a:cs typeface="Work Sans"/>
                <a:sym typeface="Work Sans"/>
              </a:rPr>
              <a:t>Task 3</a:t>
            </a:r>
            <a:endParaRPr sz="2000">
              <a:solidFill>
                <a:srgbClr val="FFFFFF"/>
              </a:solidFill>
              <a:latin typeface="Work Sans"/>
              <a:ea typeface="Work Sans"/>
              <a:cs typeface="Work Sans"/>
              <a:sym typeface="Work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9"/>
          <p:cNvSpPr txBox="1"/>
          <p:nvPr>
            <p:ph type="title"/>
          </p:nvPr>
        </p:nvSpPr>
        <p:spPr>
          <a:xfrm>
            <a:off x="3682800" y="2100200"/>
            <a:ext cx="17784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11">
                <a:solidFill>
                  <a:schemeClr val="accent4"/>
                </a:solidFill>
                <a:latin typeface="Shrikhand"/>
                <a:ea typeface="Shrikhand"/>
                <a:cs typeface="Shrikhand"/>
                <a:sym typeface="Shrikhand"/>
              </a:rPr>
              <a:t>Task 1</a:t>
            </a:r>
            <a:endParaRPr sz="2511">
              <a:solidFill>
                <a:schemeClr val="accent4"/>
              </a:solidFill>
              <a:latin typeface="Shrikhand"/>
              <a:ea typeface="Shrikhand"/>
              <a:cs typeface="Shrikhand"/>
              <a:sym typeface="Shrikhand"/>
            </a:endParaRPr>
          </a:p>
        </p:txBody>
      </p:sp>
      <p:sp>
        <p:nvSpPr>
          <p:cNvPr id="227" name="Google Shape;227;p29"/>
          <p:cNvSpPr txBox="1"/>
          <p:nvPr>
            <p:ph idx="1" type="body"/>
          </p:nvPr>
        </p:nvSpPr>
        <p:spPr>
          <a:xfrm>
            <a:off x="2532900" y="2622600"/>
            <a:ext cx="4078200" cy="5349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lang="en" sz="2000">
                <a:solidFill>
                  <a:srgbClr val="FFFFFF"/>
                </a:solidFill>
                <a:latin typeface="Work Sans"/>
                <a:ea typeface="Work Sans"/>
                <a:cs typeface="Work Sans"/>
                <a:sym typeface="Work Sans"/>
              </a:rPr>
              <a:t>Send a ‘</a:t>
            </a:r>
            <a:r>
              <a:rPr lang="en" sz="2000">
                <a:solidFill>
                  <a:schemeClr val="accent5"/>
                </a:solidFill>
                <a:latin typeface="Work Sans"/>
                <a:ea typeface="Work Sans"/>
                <a:cs typeface="Work Sans"/>
                <a:sym typeface="Work Sans"/>
              </a:rPr>
              <a:t>musicbox</a:t>
            </a:r>
            <a:r>
              <a:rPr lang="en" sz="2000">
                <a:solidFill>
                  <a:srgbClr val="FFFFFF"/>
                </a:solidFill>
                <a:latin typeface="Work Sans"/>
                <a:ea typeface="Work Sans"/>
                <a:cs typeface="Work Sans"/>
                <a:sym typeface="Work Sans"/>
              </a:rPr>
              <a:t>’ to a friend</a:t>
            </a:r>
            <a:endParaRPr sz="2000">
              <a:solidFill>
                <a:srgbClr val="FFFFFF"/>
              </a:solidFill>
              <a:latin typeface="Work Sans"/>
              <a:ea typeface="Work Sans"/>
              <a:cs typeface="Work Sans"/>
              <a:sym typeface="Work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0"/>
          <p:cNvSpPr txBox="1"/>
          <p:nvPr>
            <p:ph type="title"/>
          </p:nvPr>
        </p:nvSpPr>
        <p:spPr>
          <a:xfrm>
            <a:off x="311700" y="308950"/>
            <a:ext cx="17784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Task 1</a:t>
            </a:r>
            <a:endParaRPr sz="3511">
              <a:solidFill>
                <a:schemeClr val="accent4"/>
              </a:solidFill>
              <a:latin typeface="Shrikhand"/>
              <a:ea typeface="Shrikhand"/>
              <a:cs typeface="Shrikhand"/>
              <a:sym typeface="Shrikhand"/>
            </a:endParaRPr>
          </a:p>
        </p:txBody>
      </p:sp>
      <p:pic>
        <p:nvPicPr>
          <p:cNvPr id="233" name="Google Shape;233;p30"/>
          <p:cNvPicPr preferRelativeResize="0"/>
          <p:nvPr/>
        </p:nvPicPr>
        <p:blipFill>
          <a:blip r:embed="rId3">
            <a:alphaModFix/>
          </a:blip>
          <a:stretch>
            <a:fillRect/>
          </a:stretch>
        </p:blipFill>
        <p:spPr>
          <a:xfrm>
            <a:off x="5611075" y="0"/>
            <a:ext cx="2373342" cy="5143501"/>
          </a:xfrm>
          <a:prstGeom prst="rect">
            <a:avLst/>
          </a:prstGeom>
          <a:noFill/>
          <a:ln>
            <a:noFill/>
          </a:ln>
        </p:spPr>
      </p:pic>
      <p:sp>
        <p:nvSpPr>
          <p:cNvPr id="234" name="Google Shape;234;p30"/>
          <p:cNvSpPr txBox="1"/>
          <p:nvPr>
            <p:ph idx="1" type="body"/>
          </p:nvPr>
        </p:nvSpPr>
        <p:spPr>
          <a:xfrm>
            <a:off x="1973100" y="1248925"/>
            <a:ext cx="16614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Musicbox</a:t>
            </a:r>
            <a:endParaRPr>
              <a:solidFill>
                <a:srgbClr val="FFFFFF"/>
              </a:solidFill>
              <a:latin typeface="Work Sans"/>
              <a:ea typeface="Work Sans"/>
              <a:cs typeface="Work Sans"/>
              <a:sym typeface="Work Sans"/>
            </a:endParaRPr>
          </a:p>
        </p:txBody>
      </p:sp>
      <p:sp>
        <p:nvSpPr>
          <p:cNvPr id="235" name="Google Shape;235;p30"/>
          <p:cNvSpPr txBox="1"/>
          <p:nvPr>
            <p:ph idx="1" type="body"/>
          </p:nvPr>
        </p:nvSpPr>
        <p:spPr>
          <a:xfrm>
            <a:off x="1973100" y="3524300"/>
            <a:ext cx="2618700" cy="942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605"/>
              <a:buNone/>
            </a:pPr>
            <a:r>
              <a:rPr lang="en" sz="1290">
                <a:solidFill>
                  <a:srgbClr val="FFFFFF"/>
                </a:solidFill>
                <a:latin typeface="Work Sans"/>
                <a:ea typeface="Work Sans"/>
                <a:cs typeface="Work Sans"/>
                <a:sym typeface="Work Sans"/>
              </a:rPr>
              <a:t>Share and save cherished musical memories with friends and family.</a:t>
            </a:r>
            <a:endParaRPr sz="1290">
              <a:solidFill>
                <a:srgbClr val="FFFFFF"/>
              </a:solidFill>
              <a:latin typeface="Work Sans"/>
              <a:ea typeface="Work Sans"/>
              <a:cs typeface="Work Sans"/>
              <a:sym typeface="Work Sans"/>
            </a:endParaRPr>
          </a:p>
          <a:p>
            <a:pPr indent="0" lvl="0" marL="0" rtl="0" algn="l">
              <a:lnSpc>
                <a:spcPct val="150000"/>
              </a:lnSpc>
              <a:spcBef>
                <a:spcPts val="1200"/>
              </a:spcBef>
              <a:spcAft>
                <a:spcPts val="1200"/>
              </a:spcAft>
              <a:buSzPts val="605"/>
              <a:buNone/>
            </a:pPr>
            <a:r>
              <a:t/>
            </a:r>
            <a:endParaRPr sz="1255">
              <a:solidFill>
                <a:srgbClr val="FFFFFF"/>
              </a:solidFill>
              <a:latin typeface="Work Sans"/>
              <a:ea typeface="Work Sans"/>
              <a:cs typeface="Work Sans"/>
              <a:sym typeface="Work Sans"/>
            </a:endParaRPr>
          </a:p>
        </p:txBody>
      </p:sp>
      <p:sp>
        <p:nvSpPr>
          <p:cNvPr id="236" name="Google Shape;236;p30"/>
          <p:cNvSpPr txBox="1"/>
          <p:nvPr>
            <p:ph idx="1" type="body"/>
          </p:nvPr>
        </p:nvSpPr>
        <p:spPr>
          <a:xfrm>
            <a:off x="910500" y="1248925"/>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Item:</a:t>
            </a:r>
            <a:endParaRPr>
              <a:solidFill>
                <a:srgbClr val="FFFFFF"/>
              </a:solidFill>
              <a:latin typeface="Work Sans"/>
              <a:ea typeface="Work Sans"/>
              <a:cs typeface="Work Sans"/>
              <a:sym typeface="Work Sans"/>
            </a:endParaRPr>
          </a:p>
        </p:txBody>
      </p:sp>
      <p:sp>
        <p:nvSpPr>
          <p:cNvPr id="237" name="Google Shape;237;p30"/>
          <p:cNvSpPr txBox="1"/>
          <p:nvPr>
            <p:ph idx="1" type="body"/>
          </p:nvPr>
        </p:nvSpPr>
        <p:spPr>
          <a:xfrm>
            <a:off x="910500" y="3476600"/>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Value:</a:t>
            </a:r>
            <a:endParaRPr>
              <a:solidFill>
                <a:srgbClr val="FFFFFF"/>
              </a:solidFill>
              <a:latin typeface="Work Sans"/>
              <a:ea typeface="Work Sans"/>
              <a:cs typeface="Work Sans"/>
              <a:sym typeface="Work Sans"/>
            </a:endParaRPr>
          </a:p>
        </p:txBody>
      </p:sp>
      <p:sp>
        <p:nvSpPr>
          <p:cNvPr id="238" name="Google Shape;238;p30"/>
          <p:cNvSpPr txBox="1"/>
          <p:nvPr>
            <p:ph idx="1" type="body"/>
          </p:nvPr>
        </p:nvSpPr>
        <p:spPr>
          <a:xfrm>
            <a:off x="1973100" y="2055225"/>
            <a:ext cx="2618700" cy="106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SzPts val="523"/>
              <a:buNone/>
            </a:pPr>
            <a:r>
              <a:rPr lang="en" sz="1255">
                <a:solidFill>
                  <a:srgbClr val="FFFFFF"/>
                </a:solidFill>
                <a:latin typeface="Work Sans"/>
                <a:ea typeface="Work Sans"/>
                <a:cs typeface="Work Sans"/>
                <a:sym typeface="Work Sans"/>
              </a:rPr>
              <a:t>Receive and send songs as gifts to friends and families with a personalized touch.</a:t>
            </a:r>
            <a:endParaRPr sz="1255">
              <a:solidFill>
                <a:srgbClr val="FFFFFF"/>
              </a:solidFill>
              <a:latin typeface="Work Sans"/>
              <a:ea typeface="Work Sans"/>
              <a:cs typeface="Work Sans"/>
              <a:sym typeface="Work Sans"/>
            </a:endParaRPr>
          </a:p>
        </p:txBody>
      </p:sp>
      <p:sp>
        <p:nvSpPr>
          <p:cNvPr id="239" name="Google Shape;239;p30"/>
          <p:cNvSpPr txBox="1"/>
          <p:nvPr>
            <p:ph idx="1" type="body"/>
          </p:nvPr>
        </p:nvSpPr>
        <p:spPr>
          <a:xfrm>
            <a:off x="311700" y="2055225"/>
            <a:ext cx="16614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Description:</a:t>
            </a:r>
            <a:endParaRPr>
              <a:solidFill>
                <a:srgbClr val="FFFFFF"/>
              </a:solidFill>
              <a:latin typeface="Work Sans"/>
              <a:ea typeface="Work Sans"/>
              <a:cs typeface="Work Sans"/>
              <a:sym typeface="Work Sans"/>
            </a:endParaRPr>
          </a:p>
        </p:txBody>
      </p:sp>
      <p:sp>
        <p:nvSpPr>
          <p:cNvPr id="240" name="Google Shape;240;p30"/>
          <p:cNvSpPr txBox="1"/>
          <p:nvPr/>
        </p:nvSpPr>
        <p:spPr>
          <a:xfrm>
            <a:off x="155000" y="4809800"/>
            <a:ext cx="4658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B7B7B7"/>
                </a:solidFill>
                <a:latin typeface="Proxima Nova"/>
                <a:ea typeface="Proxima Nova"/>
                <a:cs typeface="Proxima Nova"/>
                <a:sym typeface="Proxima Nova"/>
              </a:rPr>
              <a:t>Note: Features organized to simulate scroll / user journey </a:t>
            </a:r>
            <a:endParaRPr sz="800">
              <a:solidFill>
                <a:srgbClr val="B7B7B7"/>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1"/>
          <p:cNvSpPr txBox="1"/>
          <p:nvPr>
            <p:ph type="title"/>
          </p:nvPr>
        </p:nvSpPr>
        <p:spPr>
          <a:xfrm>
            <a:off x="311700" y="308950"/>
            <a:ext cx="37278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Task 1</a:t>
            </a:r>
            <a:endParaRPr sz="3511">
              <a:solidFill>
                <a:schemeClr val="accent4"/>
              </a:solidFill>
              <a:latin typeface="Shrikhand"/>
              <a:ea typeface="Shrikhand"/>
              <a:cs typeface="Shrikhand"/>
              <a:sym typeface="Shrikhand"/>
            </a:endParaRPr>
          </a:p>
          <a:p>
            <a:pPr indent="0" lvl="0" marL="0" rtl="0" algn="l">
              <a:spcBef>
                <a:spcPts val="0"/>
              </a:spcBef>
              <a:spcAft>
                <a:spcPts val="0"/>
              </a:spcAft>
              <a:buSzPts val="990"/>
              <a:buNone/>
            </a:pPr>
            <a:r>
              <a:t/>
            </a:r>
            <a:endParaRPr sz="3511">
              <a:solidFill>
                <a:schemeClr val="accent4"/>
              </a:solidFill>
              <a:latin typeface="Shrikhand"/>
              <a:ea typeface="Shrikhand"/>
              <a:cs typeface="Shrikhand"/>
              <a:sym typeface="Shrikhand"/>
            </a:endParaRPr>
          </a:p>
        </p:txBody>
      </p:sp>
      <p:grpSp>
        <p:nvGrpSpPr>
          <p:cNvPr id="246" name="Google Shape;246;p31"/>
          <p:cNvGrpSpPr/>
          <p:nvPr/>
        </p:nvGrpSpPr>
        <p:grpSpPr>
          <a:xfrm>
            <a:off x="5765448" y="0"/>
            <a:ext cx="1970304" cy="5143502"/>
            <a:chOff x="5125025" y="0"/>
            <a:chExt cx="1970304" cy="5143502"/>
          </a:xfrm>
        </p:grpSpPr>
        <p:pic>
          <p:nvPicPr>
            <p:cNvPr id="247" name="Google Shape;247;p31"/>
            <p:cNvPicPr preferRelativeResize="0"/>
            <p:nvPr/>
          </p:nvPicPr>
          <p:blipFill rotWithShape="1">
            <a:blip r:embed="rId3">
              <a:alphaModFix/>
            </a:blip>
            <a:srcRect b="12656" l="0" r="0" t="8141"/>
            <a:stretch/>
          </p:blipFill>
          <p:spPr>
            <a:xfrm>
              <a:off x="5125025" y="0"/>
              <a:ext cx="1970304" cy="3382031"/>
            </a:xfrm>
            <a:prstGeom prst="rect">
              <a:avLst/>
            </a:prstGeom>
            <a:noFill/>
            <a:ln>
              <a:noFill/>
            </a:ln>
          </p:spPr>
        </p:pic>
        <p:pic>
          <p:nvPicPr>
            <p:cNvPr id="248" name="Google Shape;248;p31"/>
            <p:cNvPicPr preferRelativeResize="0"/>
            <p:nvPr/>
          </p:nvPicPr>
          <p:blipFill rotWithShape="1">
            <a:blip r:embed="rId4">
              <a:alphaModFix/>
            </a:blip>
            <a:srcRect b="0" l="0" r="0" t="58747"/>
            <a:stretch/>
          </p:blipFill>
          <p:spPr>
            <a:xfrm>
              <a:off x="5125025" y="3382033"/>
              <a:ext cx="1970304" cy="1761469"/>
            </a:xfrm>
            <a:prstGeom prst="rect">
              <a:avLst/>
            </a:prstGeom>
            <a:noFill/>
            <a:ln>
              <a:noFill/>
            </a:ln>
          </p:spPr>
        </p:pic>
      </p:grpSp>
      <p:sp>
        <p:nvSpPr>
          <p:cNvPr id="249" name="Google Shape;249;p31"/>
          <p:cNvSpPr txBox="1"/>
          <p:nvPr>
            <p:ph idx="1" type="body"/>
          </p:nvPr>
        </p:nvSpPr>
        <p:spPr>
          <a:xfrm>
            <a:off x="1973100" y="1248925"/>
            <a:ext cx="16614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Musicbox</a:t>
            </a:r>
            <a:endParaRPr>
              <a:solidFill>
                <a:srgbClr val="FFFFFF"/>
              </a:solidFill>
              <a:latin typeface="Work Sans"/>
              <a:ea typeface="Work Sans"/>
              <a:cs typeface="Work Sans"/>
              <a:sym typeface="Work Sans"/>
            </a:endParaRPr>
          </a:p>
        </p:txBody>
      </p:sp>
      <p:sp>
        <p:nvSpPr>
          <p:cNvPr id="250" name="Google Shape;250;p31"/>
          <p:cNvSpPr txBox="1"/>
          <p:nvPr>
            <p:ph idx="1" type="body"/>
          </p:nvPr>
        </p:nvSpPr>
        <p:spPr>
          <a:xfrm>
            <a:off x="1973100" y="3524300"/>
            <a:ext cx="2618700" cy="942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605"/>
              <a:buNone/>
            </a:pPr>
            <a:r>
              <a:rPr lang="en" sz="1290">
                <a:solidFill>
                  <a:srgbClr val="FFFFFF"/>
                </a:solidFill>
                <a:latin typeface="Work Sans"/>
                <a:ea typeface="Work Sans"/>
                <a:cs typeface="Work Sans"/>
                <a:sym typeface="Work Sans"/>
              </a:rPr>
              <a:t>Share and save cherished musical memories with friends and family.</a:t>
            </a:r>
            <a:endParaRPr sz="1290">
              <a:solidFill>
                <a:srgbClr val="FFFFFF"/>
              </a:solidFill>
              <a:latin typeface="Work Sans"/>
              <a:ea typeface="Work Sans"/>
              <a:cs typeface="Work Sans"/>
              <a:sym typeface="Work Sans"/>
            </a:endParaRPr>
          </a:p>
          <a:p>
            <a:pPr indent="0" lvl="0" marL="0" rtl="0" algn="l">
              <a:lnSpc>
                <a:spcPct val="150000"/>
              </a:lnSpc>
              <a:spcBef>
                <a:spcPts val="1200"/>
              </a:spcBef>
              <a:spcAft>
                <a:spcPts val="1200"/>
              </a:spcAft>
              <a:buSzPts val="605"/>
              <a:buNone/>
            </a:pPr>
            <a:r>
              <a:t/>
            </a:r>
            <a:endParaRPr sz="1255">
              <a:solidFill>
                <a:srgbClr val="FFFFFF"/>
              </a:solidFill>
              <a:latin typeface="Work Sans"/>
              <a:ea typeface="Work Sans"/>
              <a:cs typeface="Work Sans"/>
              <a:sym typeface="Work Sans"/>
            </a:endParaRPr>
          </a:p>
        </p:txBody>
      </p:sp>
      <p:sp>
        <p:nvSpPr>
          <p:cNvPr id="251" name="Google Shape;251;p31"/>
          <p:cNvSpPr txBox="1"/>
          <p:nvPr>
            <p:ph idx="1" type="body"/>
          </p:nvPr>
        </p:nvSpPr>
        <p:spPr>
          <a:xfrm>
            <a:off x="910500" y="1248925"/>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Item:</a:t>
            </a:r>
            <a:endParaRPr>
              <a:solidFill>
                <a:srgbClr val="FFFFFF"/>
              </a:solidFill>
              <a:latin typeface="Work Sans"/>
              <a:ea typeface="Work Sans"/>
              <a:cs typeface="Work Sans"/>
              <a:sym typeface="Work Sans"/>
            </a:endParaRPr>
          </a:p>
        </p:txBody>
      </p:sp>
      <p:sp>
        <p:nvSpPr>
          <p:cNvPr id="252" name="Google Shape;252;p31"/>
          <p:cNvSpPr txBox="1"/>
          <p:nvPr>
            <p:ph idx="1" type="body"/>
          </p:nvPr>
        </p:nvSpPr>
        <p:spPr>
          <a:xfrm>
            <a:off x="910500" y="3476600"/>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Value:</a:t>
            </a:r>
            <a:endParaRPr>
              <a:solidFill>
                <a:srgbClr val="FFFFFF"/>
              </a:solidFill>
              <a:latin typeface="Work Sans"/>
              <a:ea typeface="Work Sans"/>
              <a:cs typeface="Work Sans"/>
              <a:sym typeface="Work Sans"/>
            </a:endParaRPr>
          </a:p>
        </p:txBody>
      </p:sp>
      <p:sp>
        <p:nvSpPr>
          <p:cNvPr id="253" name="Google Shape;253;p31"/>
          <p:cNvSpPr txBox="1"/>
          <p:nvPr>
            <p:ph idx="1" type="body"/>
          </p:nvPr>
        </p:nvSpPr>
        <p:spPr>
          <a:xfrm>
            <a:off x="1973100" y="2055225"/>
            <a:ext cx="2618700" cy="106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SzPts val="523"/>
              <a:buNone/>
            </a:pPr>
            <a:r>
              <a:rPr lang="en" sz="1255">
                <a:solidFill>
                  <a:srgbClr val="FFFFFF"/>
                </a:solidFill>
                <a:latin typeface="Work Sans"/>
                <a:ea typeface="Work Sans"/>
                <a:cs typeface="Work Sans"/>
                <a:sym typeface="Work Sans"/>
              </a:rPr>
              <a:t>Receive and send songs as gifts to friends and families with a personalized touch.</a:t>
            </a:r>
            <a:endParaRPr sz="1255">
              <a:solidFill>
                <a:srgbClr val="FFFFFF"/>
              </a:solidFill>
              <a:latin typeface="Work Sans"/>
              <a:ea typeface="Work Sans"/>
              <a:cs typeface="Work Sans"/>
              <a:sym typeface="Work Sans"/>
            </a:endParaRPr>
          </a:p>
        </p:txBody>
      </p:sp>
      <p:sp>
        <p:nvSpPr>
          <p:cNvPr id="254" name="Google Shape;254;p31"/>
          <p:cNvSpPr txBox="1"/>
          <p:nvPr>
            <p:ph idx="1" type="body"/>
          </p:nvPr>
        </p:nvSpPr>
        <p:spPr>
          <a:xfrm>
            <a:off x="311700" y="2055225"/>
            <a:ext cx="16614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Description:</a:t>
            </a:r>
            <a:endParaRPr>
              <a:solidFill>
                <a:srgbClr val="FFFFFF"/>
              </a:solidFill>
              <a:latin typeface="Work Sans"/>
              <a:ea typeface="Work Sans"/>
              <a:cs typeface="Work Sans"/>
              <a:sym typeface="Work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solidFill>
      </p:bgPr>
    </p:bg>
    <p:spTree>
      <p:nvGrpSpPr>
        <p:cNvPr id="62" name="Shape 62"/>
        <p:cNvGrpSpPr/>
        <p:nvPr/>
      </p:nvGrpSpPr>
      <p:grpSpPr>
        <a:xfrm>
          <a:off x="0" y="0"/>
          <a:ext cx="0" cy="0"/>
          <a:chOff x="0" y="0"/>
          <a:chExt cx="0" cy="0"/>
        </a:xfrm>
      </p:grpSpPr>
      <p:sp>
        <p:nvSpPr>
          <p:cNvPr id="63" name="Google Shape;63;p14"/>
          <p:cNvSpPr txBox="1"/>
          <p:nvPr>
            <p:ph type="title"/>
          </p:nvPr>
        </p:nvSpPr>
        <p:spPr>
          <a:xfrm>
            <a:off x="490250" y="526350"/>
            <a:ext cx="7165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6000">
                <a:solidFill>
                  <a:srgbClr val="FFFFFF"/>
                </a:solidFill>
                <a:latin typeface="Shrikhand"/>
                <a:ea typeface="Shrikhand"/>
                <a:cs typeface="Shrikhand"/>
                <a:sym typeface="Shrikhand"/>
              </a:rPr>
              <a:t>m</a:t>
            </a:r>
            <a:r>
              <a:rPr lang="en" sz="6000">
                <a:solidFill>
                  <a:srgbClr val="FFFFFF"/>
                </a:solidFill>
                <a:latin typeface="Shrikhand"/>
                <a:ea typeface="Shrikhand"/>
                <a:cs typeface="Shrikhand"/>
                <a:sym typeface="Shrikhand"/>
              </a:rPr>
              <a:t>emreprise</a:t>
            </a:r>
            <a:endParaRPr sz="2100">
              <a:solidFill>
                <a:srgbClr val="FFFFFF"/>
              </a:solidFill>
              <a:latin typeface="Work Sans"/>
              <a:ea typeface="Work Sans"/>
              <a:cs typeface="Work Sans"/>
              <a:sym typeface="Work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ph type="title"/>
          </p:nvPr>
        </p:nvSpPr>
        <p:spPr>
          <a:xfrm>
            <a:off x="311700" y="308950"/>
            <a:ext cx="21063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Task 1</a:t>
            </a:r>
            <a:endParaRPr sz="3511">
              <a:solidFill>
                <a:schemeClr val="accent4"/>
              </a:solidFill>
              <a:latin typeface="Shrikhand"/>
              <a:ea typeface="Shrikhand"/>
              <a:cs typeface="Shrikhand"/>
              <a:sym typeface="Shrikhand"/>
            </a:endParaRPr>
          </a:p>
        </p:txBody>
      </p:sp>
      <p:pic>
        <p:nvPicPr>
          <p:cNvPr id="260" name="Google Shape;260;p32"/>
          <p:cNvPicPr preferRelativeResize="0"/>
          <p:nvPr/>
        </p:nvPicPr>
        <p:blipFill>
          <a:blip r:embed="rId4">
            <a:alphaModFix/>
          </a:blip>
          <a:stretch>
            <a:fillRect/>
          </a:stretch>
        </p:blipFill>
        <p:spPr>
          <a:xfrm>
            <a:off x="5575725" y="-74225"/>
            <a:ext cx="2343225" cy="5217726"/>
          </a:xfrm>
          <a:prstGeom prst="rect">
            <a:avLst/>
          </a:prstGeom>
          <a:noFill/>
          <a:ln>
            <a:noFill/>
          </a:ln>
        </p:spPr>
      </p:pic>
      <p:sp>
        <p:nvSpPr>
          <p:cNvPr id="261" name="Google Shape;261;p32"/>
          <p:cNvSpPr txBox="1"/>
          <p:nvPr>
            <p:ph idx="1" type="body"/>
          </p:nvPr>
        </p:nvSpPr>
        <p:spPr>
          <a:xfrm>
            <a:off x="1973100" y="1248925"/>
            <a:ext cx="16614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Musicbox</a:t>
            </a:r>
            <a:endParaRPr>
              <a:solidFill>
                <a:srgbClr val="FFFFFF"/>
              </a:solidFill>
              <a:latin typeface="Work Sans"/>
              <a:ea typeface="Work Sans"/>
              <a:cs typeface="Work Sans"/>
              <a:sym typeface="Work Sans"/>
            </a:endParaRPr>
          </a:p>
        </p:txBody>
      </p:sp>
      <p:sp>
        <p:nvSpPr>
          <p:cNvPr id="262" name="Google Shape;262;p32"/>
          <p:cNvSpPr txBox="1"/>
          <p:nvPr>
            <p:ph idx="1" type="body"/>
          </p:nvPr>
        </p:nvSpPr>
        <p:spPr>
          <a:xfrm>
            <a:off x="1973100" y="3524300"/>
            <a:ext cx="2618700" cy="942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605"/>
              <a:buNone/>
            </a:pPr>
            <a:r>
              <a:rPr lang="en" sz="1290">
                <a:solidFill>
                  <a:srgbClr val="FFFFFF"/>
                </a:solidFill>
                <a:latin typeface="Work Sans"/>
                <a:ea typeface="Work Sans"/>
                <a:cs typeface="Work Sans"/>
                <a:sym typeface="Work Sans"/>
              </a:rPr>
              <a:t>Share and save cherished musical memories with friends and family.</a:t>
            </a:r>
            <a:endParaRPr sz="1290">
              <a:solidFill>
                <a:srgbClr val="FFFFFF"/>
              </a:solidFill>
              <a:latin typeface="Work Sans"/>
              <a:ea typeface="Work Sans"/>
              <a:cs typeface="Work Sans"/>
              <a:sym typeface="Work Sans"/>
            </a:endParaRPr>
          </a:p>
          <a:p>
            <a:pPr indent="0" lvl="0" marL="0" rtl="0" algn="l">
              <a:lnSpc>
                <a:spcPct val="150000"/>
              </a:lnSpc>
              <a:spcBef>
                <a:spcPts val="1200"/>
              </a:spcBef>
              <a:spcAft>
                <a:spcPts val="1200"/>
              </a:spcAft>
              <a:buSzPts val="605"/>
              <a:buNone/>
            </a:pPr>
            <a:r>
              <a:t/>
            </a:r>
            <a:endParaRPr sz="1255">
              <a:solidFill>
                <a:srgbClr val="FFFFFF"/>
              </a:solidFill>
              <a:latin typeface="Work Sans"/>
              <a:ea typeface="Work Sans"/>
              <a:cs typeface="Work Sans"/>
              <a:sym typeface="Work Sans"/>
            </a:endParaRPr>
          </a:p>
        </p:txBody>
      </p:sp>
      <p:sp>
        <p:nvSpPr>
          <p:cNvPr id="263" name="Google Shape;263;p32"/>
          <p:cNvSpPr txBox="1"/>
          <p:nvPr>
            <p:ph idx="1" type="body"/>
          </p:nvPr>
        </p:nvSpPr>
        <p:spPr>
          <a:xfrm>
            <a:off x="910500" y="1248925"/>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Item:</a:t>
            </a:r>
            <a:endParaRPr>
              <a:solidFill>
                <a:srgbClr val="FFFFFF"/>
              </a:solidFill>
              <a:latin typeface="Work Sans"/>
              <a:ea typeface="Work Sans"/>
              <a:cs typeface="Work Sans"/>
              <a:sym typeface="Work Sans"/>
            </a:endParaRPr>
          </a:p>
        </p:txBody>
      </p:sp>
      <p:sp>
        <p:nvSpPr>
          <p:cNvPr id="264" name="Google Shape;264;p32"/>
          <p:cNvSpPr txBox="1"/>
          <p:nvPr>
            <p:ph idx="1" type="body"/>
          </p:nvPr>
        </p:nvSpPr>
        <p:spPr>
          <a:xfrm>
            <a:off x="910500" y="3476600"/>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Value:</a:t>
            </a:r>
            <a:endParaRPr>
              <a:solidFill>
                <a:srgbClr val="FFFFFF"/>
              </a:solidFill>
              <a:latin typeface="Work Sans"/>
              <a:ea typeface="Work Sans"/>
              <a:cs typeface="Work Sans"/>
              <a:sym typeface="Work Sans"/>
            </a:endParaRPr>
          </a:p>
        </p:txBody>
      </p:sp>
      <p:sp>
        <p:nvSpPr>
          <p:cNvPr id="265" name="Google Shape;265;p32"/>
          <p:cNvSpPr txBox="1"/>
          <p:nvPr>
            <p:ph idx="1" type="body"/>
          </p:nvPr>
        </p:nvSpPr>
        <p:spPr>
          <a:xfrm>
            <a:off x="1973100" y="2055225"/>
            <a:ext cx="2618700" cy="106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SzPts val="523"/>
              <a:buNone/>
            </a:pPr>
            <a:r>
              <a:rPr lang="en" sz="1255">
                <a:solidFill>
                  <a:srgbClr val="FFFFFF"/>
                </a:solidFill>
                <a:latin typeface="Work Sans"/>
                <a:ea typeface="Work Sans"/>
                <a:cs typeface="Work Sans"/>
                <a:sym typeface="Work Sans"/>
              </a:rPr>
              <a:t>Receive and send songs as gifts to friends and families with a personalized touch.</a:t>
            </a:r>
            <a:endParaRPr sz="1255">
              <a:solidFill>
                <a:srgbClr val="FFFFFF"/>
              </a:solidFill>
              <a:latin typeface="Work Sans"/>
              <a:ea typeface="Work Sans"/>
              <a:cs typeface="Work Sans"/>
              <a:sym typeface="Work Sans"/>
            </a:endParaRPr>
          </a:p>
        </p:txBody>
      </p:sp>
      <p:sp>
        <p:nvSpPr>
          <p:cNvPr id="266" name="Google Shape;266;p32"/>
          <p:cNvSpPr txBox="1"/>
          <p:nvPr>
            <p:ph idx="1" type="body"/>
          </p:nvPr>
        </p:nvSpPr>
        <p:spPr>
          <a:xfrm>
            <a:off x="311700" y="2055225"/>
            <a:ext cx="16614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Description:</a:t>
            </a:r>
            <a:endParaRPr>
              <a:solidFill>
                <a:srgbClr val="FFFFFF"/>
              </a:solidFill>
              <a:latin typeface="Work Sans"/>
              <a:ea typeface="Work Sans"/>
              <a:cs typeface="Work Sans"/>
              <a:sym typeface="Work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3"/>
          <p:cNvSpPr txBox="1"/>
          <p:nvPr>
            <p:ph type="title"/>
          </p:nvPr>
        </p:nvSpPr>
        <p:spPr>
          <a:xfrm>
            <a:off x="311700" y="308950"/>
            <a:ext cx="37278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Task 1</a:t>
            </a:r>
            <a:endParaRPr sz="3511">
              <a:solidFill>
                <a:schemeClr val="accent4"/>
              </a:solidFill>
              <a:latin typeface="Shrikhand"/>
              <a:ea typeface="Shrikhand"/>
              <a:cs typeface="Shrikhand"/>
              <a:sym typeface="Shrikhand"/>
            </a:endParaRPr>
          </a:p>
        </p:txBody>
      </p:sp>
      <p:grpSp>
        <p:nvGrpSpPr>
          <p:cNvPr id="272" name="Google Shape;272;p33"/>
          <p:cNvGrpSpPr/>
          <p:nvPr/>
        </p:nvGrpSpPr>
        <p:grpSpPr>
          <a:xfrm>
            <a:off x="5420571" y="-50"/>
            <a:ext cx="2568842" cy="5083609"/>
            <a:chOff x="5765450" y="0"/>
            <a:chExt cx="1856234" cy="3673393"/>
          </a:xfrm>
        </p:grpSpPr>
        <p:pic>
          <p:nvPicPr>
            <p:cNvPr id="273" name="Google Shape;273;p33"/>
            <p:cNvPicPr preferRelativeResize="0"/>
            <p:nvPr/>
          </p:nvPicPr>
          <p:blipFill rotWithShape="1">
            <a:blip r:embed="rId3">
              <a:alphaModFix/>
            </a:blip>
            <a:srcRect b="14741" l="0" r="0" t="0"/>
            <a:stretch/>
          </p:blipFill>
          <p:spPr>
            <a:xfrm>
              <a:off x="5765450" y="0"/>
              <a:ext cx="1856226" cy="3429724"/>
            </a:xfrm>
            <a:prstGeom prst="rect">
              <a:avLst/>
            </a:prstGeom>
            <a:noFill/>
            <a:ln>
              <a:noFill/>
            </a:ln>
          </p:spPr>
        </p:pic>
        <p:pic>
          <p:nvPicPr>
            <p:cNvPr id="274" name="Google Shape;274;p33"/>
            <p:cNvPicPr preferRelativeResize="0"/>
            <p:nvPr/>
          </p:nvPicPr>
          <p:blipFill rotWithShape="1">
            <a:blip r:embed="rId4">
              <a:alphaModFix/>
            </a:blip>
            <a:srcRect b="42924" l="0" r="0" t="49831"/>
            <a:stretch/>
          </p:blipFill>
          <p:spPr>
            <a:xfrm>
              <a:off x="5765456" y="3382014"/>
              <a:ext cx="1856228" cy="291379"/>
            </a:xfrm>
            <a:prstGeom prst="rect">
              <a:avLst/>
            </a:prstGeom>
            <a:noFill/>
            <a:ln>
              <a:noFill/>
            </a:ln>
          </p:spPr>
        </p:pic>
      </p:grpSp>
      <p:sp>
        <p:nvSpPr>
          <p:cNvPr id="275" name="Google Shape;275;p33"/>
          <p:cNvSpPr txBox="1"/>
          <p:nvPr>
            <p:ph idx="1" type="body"/>
          </p:nvPr>
        </p:nvSpPr>
        <p:spPr>
          <a:xfrm>
            <a:off x="1973100" y="1248925"/>
            <a:ext cx="16614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Musicbox</a:t>
            </a:r>
            <a:endParaRPr>
              <a:solidFill>
                <a:srgbClr val="FFFFFF"/>
              </a:solidFill>
              <a:latin typeface="Work Sans"/>
              <a:ea typeface="Work Sans"/>
              <a:cs typeface="Work Sans"/>
              <a:sym typeface="Work Sans"/>
            </a:endParaRPr>
          </a:p>
        </p:txBody>
      </p:sp>
      <p:sp>
        <p:nvSpPr>
          <p:cNvPr id="276" name="Google Shape;276;p33"/>
          <p:cNvSpPr txBox="1"/>
          <p:nvPr>
            <p:ph idx="1" type="body"/>
          </p:nvPr>
        </p:nvSpPr>
        <p:spPr>
          <a:xfrm>
            <a:off x="1973100" y="3524300"/>
            <a:ext cx="2618700" cy="942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605"/>
              <a:buNone/>
            </a:pPr>
            <a:r>
              <a:rPr lang="en" sz="1290">
                <a:solidFill>
                  <a:srgbClr val="FFFFFF"/>
                </a:solidFill>
                <a:latin typeface="Work Sans"/>
                <a:ea typeface="Work Sans"/>
                <a:cs typeface="Work Sans"/>
                <a:sym typeface="Work Sans"/>
              </a:rPr>
              <a:t>Share and save cherished musical memories with friends and family.</a:t>
            </a:r>
            <a:endParaRPr sz="1290">
              <a:solidFill>
                <a:srgbClr val="FFFFFF"/>
              </a:solidFill>
              <a:latin typeface="Work Sans"/>
              <a:ea typeface="Work Sans"/>
              <a:cs typeface="Work Sans"/>
              <a:sym typeface="Work Sans"/>
            </a:endParaRPr>
          </a:p>
          <a:p>
            <a:pPr indent="0" lvl="0" marL="0" rtl="0" algn="l">
              <a:lnSpc>
                <a:spcPct val="150000"/>
              </a:lnSpc>
              <a:spcBef>
                <a:spcPts val="1200"/>
              </a:spcBef>
              <a:spcAft>
                <a:spcPts val="1200"/>
              </a:spcAft>
              <a:buSzPts val="605"/>
              <a:buNone/>
            </a:pPr>
            <a:r>
              <a:t/>
            </a:r>
            <a:endParaRPr sz="1255">
              <a:solidFill>
                <a:srgbClr val="FFFFFF"/>
              </a:solidFill>
              <a:latin typeface="Work Sans"/>
              <a:ea typeface="Work Sans"/>
              <a:cs typeface="Work Sans"/>
              <a:sym typeface="Work Sans"/>
            </a:endParaRPr>
          </a:p>
        </p:txBody>
      </p:sp>
      <p:sp>
        <p:nvSpPr>
          <p:cNvPr id="277" name="Google Shape;277;p33"/>
          <p:cNvSpPr txBox="1"/>
          <p:nvPr>
            <p:ph idx="1" type="body"/>
          </p:nvPr>
        </p:nvSpPr>
        <p:spPr>
          <a:xfrm>
            <a:off x="910500" y="1248925"/>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Item:</a:t>
            </a:r>
            <a:endParaRPr>
              <a:solidFill>
                <a:srgbClr val="FFFFFF"/>
              </a:solidFill>
              <a:latin typeface="Work Sans"/>
              <a:ea typeface="Work Sans"/>
              <a:cs typeface="Work Sans"/>
              <a:sym typeface="Work Sans"/>
            </a:endParaRPr>
          </a:p>
        </p:txBody>
      </p:sp>
      <p:sp>
        <p:nvSpPr>
          <p:cNvPr id="278" name="Google Shape;278;p33"/>
          <p:cNvSpPr txBox="1"/>
          <p:nvPr>
            <p:ph idx="1" type="body"/>
          </p:nvPr>
        </p:nvSpPr>
        <p:spPr>
          <a:xfrm>
            <a:off x="910500" y="3476600"/>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Value:</a:t>
            </a:r>
            <a:endParaRPr>
              <a:solidFill>
                <a:srgbClr val="FFFFFF"/>
              </a:solidFill>
              <a:latin typeface="Work Sans"/>
              <a:ea typeface="Work Sans"/>
              <a:cs typeface="Work Sans"/>
              <a:sym typeface="Work Sans"/>
            </a:endParaRPr>
          </a:p>
        </p:txBody>
      </p:sp>
      <p:sp>
        <p:nvSpPr>
          <p:cNvPr id="279" name="Google Shape;279;p33"/>
          <p:cNvSpPr txBox="1"/>
          <p:nvPr>
            <p:ph idx="1" type="body"/>
          </p:nvPr>
        </p:nvSpPr>
        <p:spPr>
          <a:xfrm>
            <a:off x="1973100" y="2055225"/>
            <a:ext cx="2618700" cy="106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SzPts val="523"/>
              <a:buNone/>
            </a:pPr>
            <a:r>
              <a:rPr lang="en" sz="1255">
                <a:solidFill>
                  <a:srgbClr val="FFFFFF"/>
                </a:solidFill>
                <a:latin typeface="Work Sans"/>
                <a:ea typeface="Work Sans"/>
                <a:cs typeface="Work Sans"/>
                <a:sym typeface="Work Sans"/>
              </a:rPr>
              <a:t>Receive and send songs as gifts to friends and families with a personalized touch.</a:t>
            </a:r>
            <a:endParaRPr sz="1255">
              <a:solidFill>
                <a:srgbClr val="FFFFFF"/>
              </a:solidFill>
              <a:latin typeface="Work Sans"/>
              <a:ea typeface="Work Sans"/>
              <a:cs typeface="Work Sans"/>
              <a:sym typeface="Work Sans"/>
            </a:endParaRPr>
          </a:p>
        </p:txBody>
      </p:sp>
      <p:sp>
        <p:nvSpPr>
          <p:cNvPr id="280" name="Google Shape;280;p33"/>
          <p:cNvSpPr txBox="1"/>
          <p:nvPr>
            <p:ph idx="1" type="body"/>
          </p:nvPr>
        </p:nvSpPr>
        <p:spPr>
          <a:xfrm>
            <a:off x="311700" y="2055225"/>
            <a:ext cx="16614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Description:</a:t>
            </a:r>
            <a:endParaRPr>
              <a:solidFill>
                <a:srgbClr val="FFFFFF"/>
              </a:solidFill>
              <a:latin typeface="Work Sans"/>
              <a:ea typeface="Work Sans"/>
              <a:cs typeface="Work Sans"/>
              <a:sym typeface="Work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4"/>
          <p:cNvSpPr txBox="1"/>
          <p:nvPr>
            <p:ph type="title"/>
          </p:nvPr>
        </p:nvSpPr>
        <p:spPr>
          <a:xfrm>
            <a:off x="311700" y="308950"/>
            <a:ext cx="37278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Task 1</a:t>
            </a:r>
            <a:endParaRPr sz="3511">
              <a:solidFill>
                <a:schemeClr val="accent4"/>
              </a:solidFill>
              <a:latin typeface="Shrikhand"/>
              <a:ea typeface="Shrikhand"/>
              <a:cs typeface="Shrikhand"/>
              <a:sym typeface="Shrikhand"/>
            </a:endParaRPr>
          </a:p>
        </p:txBody>
      </p:sp>
      <p:grpSp>
        <p:nvGrpSpPr>
          <p:cNvPr id="286" name="Google Shape;286;p34"/>
          <p:cNvGrpSpPr/>
          <p:nvPr/>
        </p:nvGrpSpPr>
        <p:grpSpPr>
          <a:xfrm>
            <a:off x="5456709" y="-1695800"/>
            <a:ext cx="2411250" cy="6839500"/>
            <a:chOff x="5765450" y="0"/>
            <a:chExt cx="1856236" cy="5265204"/>
          </a:xfrm>
        </p:grpSpPr>
        <p:pic>
          <p:nvPicPr>
            <p:cNvPr id="287" name="Google Shape;287;p34"/>
            <p:cNvPicPr preferRelativeResize="0"/>
            <p:nvPr/>
          </p:nvPicPr>
          <p:blipFill rotWithShape="1">
            <a:blip r:embed="rId3">
              <a:alphaModFix/>
            </a:blip>
            <a:srcRect b="14741" l="0" r="0" t="0"/>
            <a:stretch/>
          </p:blipFill>
          <p:spPr>
            <a:xfrm>
              <a:off x="5765450" y="0"/>
              <a:ext cx="1856226" cy="3429724"/>
            </a:xfrm>
            <a:prstGeom prst="rect">
              <a:avLst/>
            </a:prstGeom>
            <a:noFill/>
            <a:ln>
              <a:noFill/>
            </a:ln>
          </p:spPr>
        </p:pic>
        <p:pic>
          <p:nvPicPr>
            <p:cNvPr id="288" name="Google Shape;288;p34"/>
            <p:cNvPicPr preferRelativeResize="0"/>
            <p:nvPr/>
          </p:nvPicPr>
          <p:blipFill rotWithShape="1">
            <a:blip r:embed="rId4">
              <a:alphaModFix/>
            </a:blip>
            <a:srcRect b="3356" l="0" r="0" t="49831"/>
            <a:stretch/>
          </p:blipFill>
          <p:spPr>
            <a:xfrm>
              <a:off x="5765453" y="3382012"/>
              <a:ext cx="1856233" cy="1883192"/>
            </a:xfrm>
            <a:prstGeom prst="rect">
              <a:avLst/>
            </a:prstGeom>
            <a:noFill/>
            <a:ln>
              <a:noFill/>
            </a:ln>
          </p:spPr>
        </p:pic>
      </p:grpSp>
      <p:sp>
        <p:nvSpPr>
          <p:cNvPr id="289" name="Google Shape;289;p34"/>
          <p:cNvSpPr txBox="1"/>
          <p:nvPr>
            <p:ph idx="1" type="body"/>
          </p:nvPr>
        </p:nvSpPr>
        <p:spPr>
          <a:xfrm>
            <a:off x="1973100" y="1248925"/>
            <a:ext cx="16614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Musicbox</a:t>
            </a:r>
            <a:endParaRPr>
              <a:solidFill>
                <a:srgbClr val="FFFFFF"/>
              </a:solidFill>
              <a:latin typeface="Work Sans"/>
              <a:ea typeface="Work Sans"/>
              <a:cs typeface="Work Sans"/>
              <a:sym typeface="Work Sans"/>
            </a:endParaRPr>
          </a:p>
        </p:txBody>
      </p:sp>
      <p:sp>
        <p:nvSpPr>
          <p:cNvPr id="290" name="Google Shape;290;p34"/>
          <p:cNvSpPr txBox="1"/>
          <p:nvPr>
            <p:ph idx="1" type="body"/>
          </p:nvPr>
        </p:nvSpPr>
        <p:spPr>
          <a:xfrm>
            <a:off x="1973100" y="3524300"/>
            <a:ext cx="2618700" cy="942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605"/>
              <a:buNone/>
            </a:pPr>
            <a:r>
              <a:rPr lang="en" sz="1290">
                <a:solidFill>
                  <a:srgbClr val="FFFFFF"/>
                </a:solidFill>
                <a:latin typeface="Work Sans"/>
                <a:ea typeface="Work Sans"/>
                <a:cs typeface="Work Sans"/>
                <a:sym typeface="Work Sans"/>
              </a:rPr>
              <a:t>Share and save cherished musical memories with friends and family.</a:t>
            </a:r>
            <a:endParaRPr sz="1290">
              <a:solidFill>
                <a:srgbClr val="FFFFFF"/>
              </a:solidFill>
              <a:latin typeface="Work Sans"/>
              <a:ea typeface="Work Sans"/>
              <a:cs typeface="Work Sans"/>
              <a:sym typeface="Work Sans"/>
            </a:endParaRPr>
          </a:p>
          <a:p>
            <a:pPr indent="0" lvl="0" marL="0" rtl="0" algn="l">
              <a:lnSpc>
                <a:spcPct val="150000"/>
              </a:lnSpc>
              <a:spcBef>
                <a:spcPts val="1200"/>
              </a:spcBef>
              <a:spcAft>
                <a:spcPts val="1200"/>
              </a:spcAft>
              <a:buSzPts val="605"/>
              <a:buNone/>
            </a:pPr>
            <a:r>
              <a:t/>
            </a:r>
            <a:endParaRPr sz="1255">
              <a:solidFill>
                <a:srgbClr val="FFFFFF"/>
              </a:solidFill>
              <a:latin typeface="Work Sans"/>
              <a:ea typeface="Work Sans"/>
              <a:cs typeface="Work Sans"/>
              <a:sym typeface="Work Sans"/>
            </a:endParaRPr>
          </a:p>
        </p:txBody>
      </p:sp>
      <p:sp>
        <p:nvSpPr>
          <p:cNvPr id="291" name="Google Shape;291;p34"/>
          <p:cNvSpPr txBox="1"/>
          <p:nvPr>
            <p:ph idx="1" type="body"/>
          </p:nvPr>
        </p:nvSpPr>
        <p:spPr>
          <a:xfrm>
            <a:off x="910500" y="1248925"/>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Item:</a:t>
            </a:r>
            <a:endParaRPr>
              <a:solidFill>
                <a:srgbClr val="FFFFFF"/>
              </a:solidFill>
              <a:latin typeface="Work Sans"/>
              <a:ea typeface="Work Sans"/>
              <a:cs typeface="Work Sans"/>
              <a:sym typeface="Work Sans"/>
            </a:endParaRPr>
          </a:p>
        </p:txBody>
      </p:sp>
      <p:sp>
        <p:nvSpPr>
          <p:cNvPr id="292" name="Google Shape;292;p34"/>
          <p:cNvSpPr txBox="1"/>
          <p:nvPr>
            <p:ph idx="1" type="body"/>
          </p:nvPr>
        </p:nvSpPr>
        <p:spPr>
          <a:xfrm>
            <a:off x="910500" y="3476600"/>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Value:</a:t>
            </a:r>
            <a:endParaRPr>
              <a:solidFill>
                <a:srgbClr val="FFFFFF"/>
              </a:solidFill>
              <a:latin typeface="Work Sans"/>
              <a:ea typeface="Work Sans"/>
              <a:cs typeface="Work Sans"/>
              <a:sym typeface="Work Sans"/>
            </a:endParaRPr>
          </a:p>
        </p:txBody>
      </p:sp>
      <p:sp>
        <p:nvSpPr>
          <p:cNvPr id="293" name="Google Shape;293;p34"/>
          <p:cNvSpPr txBox="1"/>
          <p:nvPr>
            <p:ph idx="1" type="body"/>
          </p:nvPr>
        </p:nvSpPr>
        <p:spPr>
          <a:xfrm>
            <a:off x="1973100" y="2055225"/>
            <a:ext cx="2618700" cy="106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SzPts val="523"/>
              <a:buNone/>
            </a:pPr>
            <a:r>
              <a:rPr lang="en" sz="1255">
                <a:solidFill>
                  <a:srgbClr val="FFFFFF"/>
                </a:solidFill>
                <a:latin typeface="Work Sans"/>
                <a:ea typeface="Work Sans"/>
                <a:cs typeface="Work Sans"/>
                <a:sym typeface="Work Sans"/>
              </a:rPr>
              <a:t>Receive and send songs as gifts to friends and families with a personalized touch.</a:t>
            </a:r>
            <a:endParaRPr sz="1255">
              <a:solidFill>
                <a:srgbClr val="FFFFFF"/>
              </a:solidFill>
              <a:latin typeface="Work Sans"/>
              <a:ea typeface="Work Sans"/>
              <a:cs typeface="Work Sans"/>
              <a:sym typeface="Work Sans"/>
            </a:endParaRPr>
          </a:p>
        </p:txBody>
      </p:sp>
      <p:sp>
        <p:nvSpPr>
          <p:cNvPr id="294" name="Google Shape;294;p34"/>
          <p:cNvSpPr txBox="1"/>
          <p:nvPr>
            <p:ph idx="1" type="body"/>
          </p:nvPr>
        </p:nvSpPr>
        <p:spPr>
          <a:xfrm>
            <a:off x="311700" y="2055225"/>
            <a:ext cx="16614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Description:</a:t>
            </a:r>
            <a:endParaRPr>
              <a:solidFill>
                <a:srgbClr val="FFFFFF"/>
              </a:solidFill>
              <a:latin typeface="Work Sans"/>
              <a:ea typeface="Work Sans"/>
              <a:cs typeface="Work Sans"/>
              <a:sym typeface="Work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5"/>
          <p:cNvSpPr txBox="1"/>
          <p:nvPr>
            <p:ph type="title"/>
          </p:nvPr>
        </p:nvSpPr>
        <p:spPr>
          <a:xfrm>
            <a:off x="3682800" y="2100200"/>
            <a:ext cx="17784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11">
                <a:solidFill>
                  <a:schemeClr val="accent4"/>
                </a:solidFill>
                <a:latin typeface="Shrikhand"/>
                <a:ea typeface="Shrikhand"/>
                <a:cs typeface="Shrikhand"/>
                <a:sym typeface="Shrikhand"/>
              </a:rPr>
              <a:t>Task 2</a:t>
            </a:r>
            <a:endParaRPr sz="2511">
              <a:solidFill>
                <a:schemeClr val="accent4"/>
              </a:solidFill>
              <a:latin typeface="Shrikhand"/>
              <a:ea typeface="Shrikhand"/>
              <a:cs typeface="Shrikhand"/>
              <a:sym typeface="Shrikhand"/>
            </a:endParaRPr>
          </a:p>
        </p:txBody>
      </p:sp>
      <p:sp>
        <p:nvSpPr>
          <p:cNvPr id="300" name="Google Shape;300;p35"/>
          <p:cNvSpPr txBox="1"/>
          <p:nvPr>
            <p:ph idx="1" type="body"/>
          </p:nvPr>
        </p:nvSpPr>
        <p:spPr>
          <a:xfrm>
            <a:off x="1471650" y="2622600"/>
            <a:ext cx="6200700" cy="5349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lang="en" sz="2000">
                <a:solidFill>
                  <a:srgbClr val="FFFFFF"/>
                </a:solidFill>
                <a:latin typeface="Work Sans"/>
                <a:ea typeface="Work Sans"/>
                <a:cs typeface="Work Sans"/>
                <a:sym typeface="Work Sans"/>
              </a:rPr>
              <a:t>Interact with a ‘</a:t>
            </a:r>
            <a:r>
              <a:rPr lang="en" sz="2000">
                <a:solidFill>
                  <a:schemeClr val="accent5"/>
                </a:solidFill>
                <a:latin typeface="Work Sans"/>
                <a:ea typeface="Work Sans"/>
                <a:cs typeface="Work Sans"/>
                <a:sym typeface="Work Sans"/>
              </a:rPr>
              <a:t>mixtape</a:t>
            </a:r>
            <a:r>
              <a:rPr lang="en" sz="2000">
                <a:solidFill>
                  <a:srgbClr val="FFFFFF"/>
                </a:solidFill>
                <a:latin typeface="Work Sans"/>
                <a:ea typeface="Work Sans"/>
                <a:cs typeface="Work Sans"/>
                <a:sym typeface="Work Sans"/>
              </a:rPr>
              <a:t>’ from a friend</a:t>
            </a:r>
            <a:endParaRPr sz="2000">
              <a:solidFill>
                <a:srgbClr val="FFFFFF"/>
              </a:solidFill>
              <a:latin typeface="Work Sans"/>
              <a:ea typeface="Work Sans"/>
              <a:cs typeface="Work Sans"/>
              <a:sym typeface="Work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4" name="Shape 304"/>
        <p:cNvGrpSpPr/>
        <p:nvPr/>
      </p:nvGrpSpPr>
      <p:grpSpPr>
        <a:xfrm>
          <a:off x="0" y="0"/>
          <a:ext cx="0" cy="0"/>
          <a:chOff x="0" y="0"/>
          <a:chExt cx="0" cy="0"/>
        </a:xfrm>
      </p:grpSpPr>
      <p:sp>
        <p:nvSpPr>
          <p:cNvPr id="305" name="Google Shape;305;p36"/>
          <p:cNvSpPr txBox="1"/>
          <p:nvPr>
            <p:ph type="title"/>
          </p:nvPr>
        </p:nvSpPr>
        <p:spPr>
          <a:xfrm>
            <a:off x="311700" y="308950"/>
            <a:ext cx="37278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Music Boxes</a:t>
            </a:r>
            <a:endParaRPr sz="3511">
              <a:solidFill>
                <a:schemeClr val="accent4"/>
              </a:solidFill>
              <a:latin typeface="Shrikhand"/>
              <a:ea typeface="Shrikhand"/>
              <a:cs typeface="Shrikhand"/>
              <a:sym typeface="Shrikhand"/>
            </a:endParaRPr>
          </a:p>
        </p:txBody>
      </p:sp>
      <p:sp>
        <p:nvSpPr>
          <p:cNvPr id="306" name="Google Shape;306;p36"/>
          <p:cNvSpPr txBox="1"/>
          <p:nvPr>
            <p:ph idx="1" type="body"/>
          </p:nvPr>
        </p:nvSpPr>
        <p:spPr>
          <a:xfrm>
            <a:off x="1973075" y="1307400"/>
            <a:ext cx="16614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Music Boxes</a:t>
            </a:r>
            <a:endParaRPr>
              <a:solidFill>
                <a:srgbClr val="FFFFFF"/>
              </a:solidFill>
              <a:latin typeface="Work Sans"/>
              <a:ea typeface="Work Sans"/>
              <a:cs typeface="Work Sans"/>
              <a:sym typeface="Work Sans"/>
            </a:endParaRPr>
          </a:p>
        </p:txBody>
      </p:sp>
      <p:sp>
        <p:nvSpPr>
          <p:cNvPr id="307" name="Google Shape;307;p36"/>
          <p:cNvSpPr txBox="1"/>
          <p:nvPr>
            <p:ph idx="1" type="body"/>
          </p:nvPr>
        </p:nvSpPr>
        <p:spPr>
          <a:xfrm>
            <a:off x="1973075" y="3285050"/>
            <a:ext cx="2618700" cy="1088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SzPts val="605"/>
              <a:buNone/>
            </a:pPr>
            <a:r>
              <a:rPr lang="en" sz="1290">
                <a:solidFill>
                  <a:srgbClr val="FFFFFF"/>
                </a:solidFill>
                <a:latin typeface="Work Sans"/>
                <a:ea typeface="Work Sans"/>
                <a:cs typeface="Work Sans"/>
                <a:sym typeface="Work Sans"/>
              </a:rPr>
              <a:t>Share and save cherished musical memories with friends and family.</a:t>
            </a:r>
            <a:endParaRPr sz="1290">
              <a:solidFill>
                <a:srgbClr val="FFFFFF"/>
              </a:solidFill>
              <a:latin typeface="Work Sans"/>
              <a:ea typeface="Work Sans"/>
              <a:cs typeface="Work Sans"/>
              <a:sym typeface="Work Sans"/>
            </a:endParaRPr>
          </a:p>
        </p:txBody>
      </p:sp>
      <p:sp>
        <p:nvSpPr>
          <p:cNvPr id="308" name="Google Shape;308;p36"/>
          <p:cNvSpPr txBox="1"/>
          <p:nvPr>
            <p:ph idx="1" type="body"/>
          </p:nvPr>
        </p:nvSpPr>
        <p:spPr>
          <a:xfrm>
            <a:off x="910475" y="1307400"/>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Item:</a:t>
            </a:r>
            <a:endParaRPr>
              <a:solidFill>
                <a:srgbClr val="FFFFFF"/>
              </a:solidFill>
              <a:latin typeface="Work Sans"/>
              <a:ea typeface="Work Sans"/>
              <a:cs typeface="Work Sans"/>
              <a:sym typeface="Work Sans"/>
            </a:endParaRPr>
          </a:p>
        </p:txBody>
      </p:sp>
      <p:sp>
        <p:nvSpPr>
          <p:cNvPr id="309" name="Google Shape;309;p36"/>
          <p:cNvSpPr txBox="1"/>
          <p:nvPr>
            <p:ph idx="1" type="body"/>
          </p:nvPr>
        </p:nvSpPr>
        <p:spPr>
          <a:xfrm>
            <a:off x="910475" y="3237350"/>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Value:</a:t>
            </a:r>
            <a:endParaRPr>
              <a:solidFill>
                <a:srgbClr val="FFFFFF"/>
              </a:solidFill>
              <a:latin typeface="Work Sans"/>
              <a:ea typeface="Work Sans"/>
              <a:cs typeface="Work Sans"/>
              <a:sym typeface="Work Sans"/>
            </a:endParaRPr>
          </a:p>
        </p:txBody>
      </p:sp>
      <p:sp>
        <p:nvSpPr>
          <p:cNvPr id="310" name="Google Shape;310;p36"/>
          <p:cNvSpPr txBox="1"/>
          <p:nvPr>
            <p:ph idx="1" type="body"/>
          </p:nvPr>
        </p:nvSpPr>
        <p:spPr>
          <a:xfrm>
            <a:off x="1973075" y="2061475"/>
            <a:ext cx="2618700" cy="956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SzPts val="523"/>
              <a:buNone/>
            </a:pPr>
            <a:r>
              <a:rPr lang="en" sz="1255">
                <a:solidFill>
                  <a:srgbClr val="FFFFFF"/>
                </a:solidFill>
                <a:latin typeface="Work Sans"/>
                <a:ea typeface="Work Sans"/>
                <a:cs typeface="Work Sans"/>
                <a:sym typeface="Work Sans"/>
              </a:rPr>
              <a:t>Receive and send songs as gifts to friends and families with a personalized touch.</a:t>
            </a:r>
            <a:endParaRPr sz="1255">
              <a:solidFill>
                <a:srgbClr val="FFFFFF"/>
              </a:solidFill>
              <a:latin typeface="Work Sans"/>
              <a:ea typeface="Work Sans"/>
              <a:cs typeface="Work Sans"/>
              <a:sym typeface="Work Sans"/>
            </a:endParaRPr>
          </a:p>
        </p:txBody>
      </p:sp>
      <p:sp>
        <p:nvSpPr>
          <p:cNvPr id="311" name="Google Shape;311;p36"/>
          <p:cNvSpPr txBox="1"/>
          <p:nvPr>
            <p:ph idx="1" type="body"/>
          </p:nvPr>
        </p:nvSpPr>
        <p:spPr>
          <a:xfrm>
            <a:off x="311700" y="2061475"/>
            <a:ext cx="16614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Description:</a:t>
            </a:r>
            <a:endParaRPr>
              <a:solidFill>
                <a:srgbClr val="FFFFFF"/>
              </a:solidFill>
              <a:latin typeface="Work Sans"/>
              <a:ea typeface="Work Sans"/>
              <a:cs typeface="Work Sans"/>
              <a:sym typeface="Work Sans"/>
            </a:endParaRPr>
          </a:p>
        </p:txBody>
      </p:sp>
      <p:pic>
        <p:nvPicPr>
          <p:cNvPr id="312" name="Google Shape;312;p36"/>
          <p:cNvPicPr preferRelativeResize="0"/>
          <p:nvPr/>
        </p:nvPicPr>
        <p:blipFill>
          <a:blip r:embed="rId4">
            <a:alphaModFix/>
          </a:blip>
          <a:stretch>
            <a:fillRect/>
          </a:stretch>
        </p:blipFill>
        <p:spPr>
          <a:xfrm>
            <a:off x="5684625" y="152400"/>
            <a:ext cx="2159290" cy="48387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6" name="Shape 316"/>
        <p:cNvGrpSpPr/>
        <p:nvPr/>
      </p:nvGrpSpPr>
      <p:grpSpPr>
        <a:xfrm>
          <a:off x="0" y="0"/>
          <a:ext cx="0" cy="0"/>
          <a:chOff x="0" y="0"/>
          <a:chExt cx="0" cy="0"/>
        </a:xfrm>
      </p:grpSpPr>
      <p:sp>
        <p:nvSpPr>
          <p:cNvPr id="317" name="Google Shape;317;p37"/>
          <p:cNvSpPr txBox="1"/>
          <p:nvPr>
            <p:ph type="title"/>
          </p:nvPr>
        </p:nvSpPr>
        <p:spPr>
          <a:xfrm>
            <a:off x="311700" y="308950"/>
            <a:ext cx="2136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Task 2</a:t>
            </a:r>
            <a:endParaRPr sz="3511">
              <a:solidFill>
                <a:schemeClr val="accent4"/>
              </a:solidFill>
              <a:latin typeface="Shrikhand"/>
              <a:ea typeface="Shrikhand"/>
              <a:cs typeface="Shrikhand"/>
              <a:sym typeface="Shrikhand"/>
            </a:endParaRPr>
          </a:p>
        </p:txBody>
      </p:sp>
      <p:pic>
        <p:nvPicPr>
          <p:cNvPr id="318" name="Google Shape;318;p37"/>
          <p:cNvPicPr preferRelativeResize="0"/>
          <p:nvPr/>
        </p:nvPicPr>
        <p:blipFill>
          <a:blip r:embed="rId4">
            <a:alphaModFix/>
          </a:blip>
          <a:stretch>
            <a:fillRect/>
          </a:stretch>
        </p:blipFill>
        <p:spPr>
          <a:xfrm>
            <a:off x="5611075" y="0"/>
            <a:ext cx="2373342" cy="5143501"/>
          </a:xfrm>
          <a:prstGeom prst="rect">
            <a:avLst/>
          </a:prstGeom>
          <a:noFill/>
          <a:ln>
            <a:noFill/>
          </a:ln>
        </p:spPr>
      </p:pic>
      <p:sp>
        <p:nvSpPr>
          <p:cNvPr id="319" name="Google Shape;319;p37"/>
          <p:cNvSpPr txBox="1"/>
          <p:nvPr>
            <p:ph idx="1" type="body"/>
          </p:nvPr>
        </p:nvSpPr>
        <p:spPr>
          <a:xfrm>
            <a:off x="1973075" y="1186800"/>
            <a:ext cx="24087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Mixtapes</a:t>
            </a:r>
            <a:endParaRPr>
              <a:solidFill>
                <a:srgbClr val="FFFFFF"/>
              </a:solidFill>
              <a:latin typeface="Work Sans"/>
              <a:ea typeface="Work Sans"/>
              <a:cs typeface="Work Sans"/>
              <a:sym typeface="Work Sans"/>
            </a:endParaRPr>
          </a:p>
        </p:txBody>
      </p:sp>
      <p:sp>
        <p:nvSpPr>
          <p:cNvPr id="320" name="Google Shape;320;p37"/>
          <p:cNvSpPr txBox="1"/>
          <p:nvPr>
            <p:ph idx="1" type="body"/>
          </p:nvPr>
        </p:nvSpPr>
        <p:spPr>
          <a:xfrm>
            <a:off x="1973075" y="3136075"/>
            <a:ext cx="2618700" cy="1088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SzPts val="605"/>
              <a:buNone/>
            </a:pPr>
            <a:r>
              <a:rPr lang="en" sz="1290">
                <a:solidFill>
                  <a:srgbClr val="FFFFFF"/>
                </a:solidFill>
                <a:latin typeface="Work Sans"/>
                <a:ea typeface="Work Sans"/>
                <a:cs typeface="Work Sans"/>
                <a:sym typeface="Work Sans"/>
              </a:rPr>
              <a:t>Share and save cherished musical memories with friends and family.</a:t>
            </a:r>
            <a:endParaRPr sz="1290">
              <a:solidFill>
                <a:srgbClr val="FFFFFF"/>
              </a:solidFill>
              <a:latin typeface="Work Sans"/>
              <a:ea typeface="Work Sans"/>
              <a:cs typeface="Work Sans"/>
              <a:sym typeface="Work Sans"/>
            </a:endParaRPr>
          </a:p>
        </p:txBody>
      </p:sp>
      <p:sp>
        <p:nvSpPr>
          <p:cNvPr id="321" name="Google Shape;321;p37"/>
          <p:cNvSpPr txBox="1"/>
          <p:nvPr>
            <p:ph idx="1" type="body"/>
          </p:nvPr>
        </p:nvSpPr>
        <p:spPr>
          <a:xfrm>
            <a:off x="910475" y="1186800"/>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Item:</a:t>
            </a:r>
            <a:endParaRPr>
              <a:solidFill>
                <a:srgbClr val="FFFFFF"/>
              </a:solidFill>
              <a:latin typeface="Work Sans"/>
              <a:ea typeface="Work Sans"/>
              <a:cs typeface="Work Sans"/>
              <a:sym typeface="Work Sans"/>
            </a:endParaRPr>
          </a:p>
        </p:txBody>
      </p:sp>
      <p:sp>
        <p:nvSpPr>
          <p:cNvPr id="322" name="Google Shape;322;p37"/>
          <p:cNvSpPr txBox="1"/>
          <p:nvPr>
            <p:ph idx="1" type="body"/>
          </p:nvPr>
        </p:nvSpPr>
        <p:spPr>
          <a:xfrm>
            <a:off x="910475" y="3088375"/>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Value:</a:t>
            </a:r>
            <a:endParaRPr>
              <a:solidFill>
                <a:srgbClr val="FFFFFF"/>
              </a:solidFill>
              <a:latin typeface="Work Sans"/>
              <a:ea typeface="Work Sans"/>
              <a:cs typeface="Work Sans"/>
              <a:sym typeface="Work Sans"/>
            </a:endParaRPr>
          </a:p>
        </p:txBody>
      </p:sp>
      <p:sp>
        <p:nvSpPr>
          <p:cNvPr id="323" name="Google Shape;323;p37"/>
          <p:cNvSpPr txBox="1"/>
          <p:nvPr>
            <p:ph idx="1" type="body"/>
          </p:nvPr>
        </p:nvSpPr>
        <p:spPr>
          <a:xfrm>
            <a:off x="1973075" y="1997575"/>
            <a:ext cx="2986500" cy="960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SzPts val="523"/>
              <a:buNone/>
            </a:pPr>
            <a:r>
              <a:rPr lang="en" sz="1255">
                <a:solidFill>
                  <a:srgbClr val="FFFFFF"/>
                </a:solidFill>
                <a:latin typeface="Work Sans"/>
                <a:ea typeface="Work Sans"/>
                <a:cs typeface="Work Sans"/>
                <a:sym typeface="Work Sans"/>
              </a:rPr>
              <a:t>Listen to mixtapes, aka playlists, of songs arranged by who sent them to you.</a:t>
            </a:r>
            <a:endParaRPr sz="1255">
              <a:solidFill>
                <a:srgbClr val="FFFFFF"/>
              </a:solidFill>
              <a:latin typeface="Work Sans"/>
              <a:ea typeface="Work Sans"/>
              <a:cs typeface="Work Sans"/>
              <a:sym typeface="Work Sans"/>
            </a:endParaRPr>
          </a:p>
        </p:txBody>
      </p:sp>
      <p:sp>
        <p:nvSpPr>
          <p:cNvPr id="324" name="Google Shape;324;p37"/>
          <p:cNvSpPr txBox="1"/>
          <p:nvPr>
            <p:ph idx="1" type="body"/>
          </p:nvPr>
        </p:nvSpPr>
        <p:spPr>
          <a:xfrm>
            <a:off x="311700" y="1997575"/>
            <a:ext cx="16614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Description:</a:t>
            </a:r>
            <a:endParaRPr>
              <a:solidFill>
                <a:srgbClr val="FFFFFF"/>
              </a:solidFill>
              <a:latin typeface="Work Sans"/>
              <a:ea typeface="Work Sans"/>
              <a:cs typeface="Work Sans"/>
              <a:sym typeface="Work Sans"/>
            </a:endParaRPr>
          </a:p>
        </p:txBody>
      </p:sp>
      <p:sp>
        <p:nvSpPr>
          <p:cNvPr id="325" name="Google Shape;325;p37"/>
          <p:cNvSpPr/>
          <p:nvPr/>
        </p:nvSpPr>
        <p:spPr>
          <a:xfrm>
            <a:off x="6619275" y="4605750"/>
            <a:ext cx="349800" cy="253200"/>
          </a:xfrm>
          <a:prstGeom prst="rect">
            <a:avLst/>
          </a:prstGeom>
          <a:solidFill>
            <a:srgbClr val="2D2D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326" name="Google Shape;326;p37"/>
          <p:cNvPicPr preferRelativeResize="0"/>
          <p:nvPr/>
        </p:nvPicPr>
        <p:blipFill>
          <a:blip r:embed="rId5">
            <a:alphaModFix/>
          </a:blip>
          <a:stretch>
            <a:fillRect/>
          </a:stretch>
        </p:blipFill>
        <p:spPr>
          <a:xfrm>
            <a:off x="6658650" y="4632775"/>
            <a:ext cx="315907" cy="226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8"/>
          <p:cNvSpPr txBox="1"/>
          <p:nvPr>
            <p:ph type="title"/>
          </p:nvPr>
        </p:nvSpPr>
        <p:spPr>
          <a:xfrm>
            <a:off x="311700" y="308950"/>
            <a:ext cx="2136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Task 2</a:t>
            </a:r>
            <a:endParaRPr sz="3511">
              <a:solidFill>
                <a:schemeClr val="accent4"/>
              </a:solidFill>
              <a:latin typeface="Shrikhand"/>
              <a:ea typeface="Shrikhand"/>
              <a:cs typeface="Shrikhand"/>
              <a:sym typeface="Shrikhand"/>
            </a:endParaRPr>
          </a:p>
        </p:txBody>
      </p:sp>
      <p:pic>
        <p:nvPicPr>
          <p:cNvPr id="332" name="Google Shape;332;p38"/>
          <p:cNvPicPr preferRelativeResize="0"/>
          <p:nvPr/>
        </p:nvPicPr>
        <p:blipFill>
          <a:blip r:embed="rId4">
            <a:alphaModFix/>
          </a:blip>
          <a:stretch>
            <a:fillRect/>
          </a:stretch>
        </p:blipFill>
        <p:spPr>
          <a:xfrm>
            <a:off x="5611075" y="0"/>
            <a:ext cx="2373342" cy="5143501"/>
          </a:xfrm>
          <a:prstGeom prst="rect">
            <a:avLst/>
          </a:prstGeom>
          <a:noFill/>
          <a:ln>
            <a:noFill/>
          </a:ln>
        </p:spPr>
      </p:pic>
      <p:sp>
        <p:nvSpPr>
          <p:cNvPr id="333" name="Google Shape;333;p38"/>
          <p:cNvSpPr txBox="1"/>
          <p:nvPr>
            <p:ph idx="1" type="body"/>
          </p:nvPr>
        </p:nvSpPr>
        <p:spPr>
          <a:xfrm>
            <a:off x="1973075" y="1186800"/>
            <a:ext cx="24087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Mixtapes</a:t>
            </a:r>
            <a:endParaRPr>
              <a:solidFill>
                <a:srgbClr val="FFFFFF"/>
              </a:solidFill>
              <a:latin typeface="Work Sans"/>
              <a:ea typeface="Work Sans"/>
              <a:cs typeface="Work Sans"/>
              <a:sym typeface="Work Sans"/>
            </a:endParaRPr>
          </a:p>
        </p:txBody>
      </p:sp>
      <p:sp>
        <p:nvSpPr>
          <p:cNvPr id="334" name="Google Shape;334;p38"/>
          <p:cNvSpPr txBox="1"/>
          <p:nvPr>
            <p:ph idx="1" type="body"/>
          </p:nvPr>
        </p:nvSpPr>
        <p:spPr>
          <a:xfrm>
            <a:off x="1973075" y="3136075"/>
            <a:ext cx="2618700" cy="1088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SzPts val="605"/>
              <a:buNone/>
            </a:pPr>
            <a:r>
              <a:rPr lang="en" sz="1290">
                <a:solidFill>
                  <a:srgbClr val="FFFFFF"/>
                </a:solidFill>
                <a:latin typeface="Work Sans"/>
                <a:ea typeface="Work Sans"/>
                <a:cs typeface="Work Sans"/>
                <a:sym typeface="Work Sans"/>
              </a:rPr>
              <a:t>Share and save cherished musical memories with friends and family.</a:t>
            </a:r>
            <a:endParaRPr sz="1290">
              <a:solidFill>
                <a:srgbClr val="FFFFFF"/>
              </a:solidFill>
              <a:latin typeface="Work Sans"/>
              <a:ea typeface="Work Sans"/>
              <a:cs typeface="Work Sans"/>
              <a:sym typeface="Work Sans"/>
            </a:endParaRPr>
          </a:p>
        </p:txBody>
      </p:sp>
      <p:sp>
        <p:nvSpPr>
          <p:cNvPr id="335" name="Google Shape;335;p38"/>
          <p:cNvSpPr txBox="1"/>
          <p:nvPr>
            <p:ph idx="1" type="body"/>
          </p:nvPr>
        </p:nvSpPr>
        <p:spPr>
          <a:xfrm>
            <a:off x="910475" y="1186800"/>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Item:</a:t>
            </a:r>
            <a:endParaRPr>
              <a:solidFill>
                <a:srgbClr val="FFFFFF"/>
              </a:solidFill>
              <a:latin typeface="Work Sans"/>
              <a:ea typeface="Work Sans"/>
              <a:cs typeface="Work Sans"/>
              <a:sym typeface="Work Sans"/>
            </a:endParaRPr>
          </a:p>
        </p:txBody>
      </p:sp>
      <p:sp>
        <p:nvSpPr>
          <p:cNvPr id="336" name="Google Shape;336;p38"/>
          <p:cNvSpPr txBox="1"/>
          <p:nvPr>
            <p:ph idx="1" type="body"/>
          </p:nvPr>
        </p:nvSpPr>
        <p:spPr>
          <a:xfrm>
            <a:off x="910475" y="3088375"/>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Value:</a:t>
            </a:r>
            <a:endParaRPr>
              <a:solidFill>
                <a:srgbClr val="FFFFFF"/>
              </a:solidFill>
              <a:latin typeface="Work Sans"/>
              <a:ea typeface="Work Sans"/>
              <a:cs typeface="Work Sans"/>
              <a:sym typeface="Work Sans"/>
            </a:endParaRPr>
          </a:p>
        </p:txBody>
      </p:sp>
      <p:sp>
        <p:nvSpPr>
          <p:cNvPr id="337" name="Google Shape;337;p38"/>
          <p:cNvSpPr txBox="1"/>
          <p:nvPr>
            <p:ph idx="1" type="body"/>
          </p:nvPr>
        </p:nvSpPr>
        <p:spPr>
          <a:xfrm>
            <a:off x="1973075" y="1997575"/>
            <a:ext cx="2986500" cy="960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SzPts val="523"/>
              <a:buNone/>
            </a:pPr>
            <a:r>
              <a:rPr lang="en" sz="1255">
                <a:solidFill>
                  <a:srgbClr val="FFFFFF"/>
                </a:solidFill>
                <a:latin typeface="Work Sans"/>
                <a:ea typeface="Work Sans"/>
                <a:cs typeface="Work Sans"/>
                <a:sym typeface="Work Sans"/>
              </a:rPr>
              <a:t>Listen to mixtapes, aka playlists, of songs arranged by who sent them to you.</a:t>
            </a:r>
            <a:endParaRPr sz="1255">
              <a:solidFill>
                <a:srgbClr val="FFFFFF"/>
              </a:solidFill>
              <a:latin typeface="Work Sans"/>
              <a:ea typeface="Work Sans"/>
              <a:cs typeface="Work Sans"/>
              <a:sym typeface="Work Sans"/>
            </a:endParaRPr>
          </a:p>
        </p:txBody>
      </p:sp>
      <p:sp>
        <p:nvSpPr>
          <p:cNvPr id="338" name="Google Shape;338;p38"/>
          <p:cNvSpPr txBox="1"/>
          <p:nvPr>
            <p:ph idx="1" type="body"/>
          </p:nvPr>
        </p:nvSpPr>
        <p:spPr>
          <a:xfrm>
            <a:off x="311700" y="1997575"/>
            <a:ext cx="16614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Description:</a:t>
            </a:r>
            <a:endParaRPr>
              <a:solidFill>
                <a:srgbClr val="FFFFFF"/>
              </a:solidFill>
              <a:latin typeface="Work Sans"/>
              <a:ea typeface="Work Sans"/>
              <a:cs typeface="Work Sans"/>
              <a:sym typeface="Work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9"/>
          <p:cNvSpPr txBox="1"/>
          <p:nvPr>
            <p:ph type="title"/>
          </p:nvPr>
        </p:nvSpPr>
        <p:spPr>
          <a:xfrm>
            <a:off x="311700" y="308950"/>
            <a:ext cx="37278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Task 2</a:t>
            </a:r>
            <a:endParaRPr sz="3511">
              <a:solidFill>
                <a:schemeClr val="accent4"/>
              </a:solidFill>
              <a:latin typeface="Shrikhand"/>
              <a:ea typeface="Shrikhand"/>
              <a:cs typeface="Shrikhand"/>
              <a:sym typeface="Shrikhand"/>
            </a:endParaRPr>
          </a:p>
        </p:txBody>
      </p:sp>
      <p:sp>
        <p:nvSpPr>
          <p:cNvPr id="344" name="Google Shape;344;p39"/>
          <p:cNvSpPr txBox="1"/>
          <p:nvPr>
            <p:ph idx="1" type="body"/>
          </p:nvPr>
        </p:nvSpPr>
        <p:spPr>
          <a:xfrm>
            <a:off x="1973075" y="1186800"/>
            <a:ext cx="24087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Mixtapes</a:t>
            </a:r>
            <a:endParaRPr>
              <a:solidFill>
                <a:srgbClr val="FFFFFF"/>
              </a:solidFill>
              <a:latin typeface="Work Sans"/>
              <a:ea typeface="Work Sans"/>
              <a:cs typeface="Work Sans"/>
              <a:sym typeface="Work Sans"/>
            </a:endParaRPr>
          </a:p>
        </p:txBody>
      </p:sp>
      <p:sp>
        <p:nvSpPr>
          <p:cNvPr id="345" name="Google Shape;345;p39"/>
          <p:cNvSpPr txBox="1"/>
          <p:nvPr>
            <p:ph idx="1" type="body"/>
          </p:nvPr>
        </p:nvSpPr>
        <p:spPr>
          <a:xfrm>
            <a:off x="1973075" y="3136075"/>
            <a:ext cx="2618700" cy="1088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SzPts val="605"/>
              <a:buNone/>
            </a:pPr>
            <a:r>
              <a:rPr lang="en" sz="1290">
                <a:solidFill>
                  <a:srgbClr val="FFFFFF"/>
                </a:solidFill>
                <a:latin typeface="Work Sans"/>
                <a:ea typeface="Work Sans"/>
                <a:cs typeface="Work Sans"/>
                <a:sym typeface="Work Sans"/>
              </a:rPr>
              <a:t>Share and save cherished musical memories with friends and family.</a:t>
            </a:r>
            <a:endParaRPr sz="1290">
              <a:solidFill>
                <a:srgbClr val="FFFFFF"/>
              </a:solidFill>
              <a:latin typeface="Work Sans"/>
              <a:ea typeface="Work Sans"/>
              <a:cs typeface="Work Sans"/>
              <a:sym typeface="Work Sans"/>
            </a:endParaRPr>
          </a:p>
        </p:txBody>
      </p:sp>
      <p:sp>
        <p:nvSpPr>
          <p:cNvPr id="346" name="Google Shape;346;p39"/>
          <p:cNvSpPr txBox="1"/>
          <p:nvPr>
            <p:ph idx="1" type="body"/>
          </p:nvPr>
        </p:nvSpPr>
        <p:spPr>
          <a:xfrm>
            <a:off x="910475" y="1186800"/>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Item:</a:t>
            </a:r>
            <a:endParaRPr>
              <a:solidFill>
                <a:srgbClr val="FFFFFF"/>
              </a:solidFill>
              <a:latin typeface="Work Sans"/>
              <a:ea typeface="Work Sans"/>
              <a:cs typeface="Work Sans"/>
              <a:sym typeface="Work Sans"/>
            </a:endParaRPr>
          </a:p>
        </p:txBody>
      </p:sp>
      <p:sp>
        <p:nvSpPr>
          <p:cNvPr id="347" name="Google Shape;347;p39"/>
          <p:cNvSpPr txBox="1"/>
          <p:nvPr>
            <p:ph idx="1" type="body"/>
          </p:nvPr>
        </p:nvSpPr>
        <p:spPr>
          <a:xfrm>
            <a:off x="910475" y="3088375"/>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Value:</a:t>
            </a:r>
            <a:endParaRPr>
              <a:solidFill>
                <a:srgbClr val="FFFFFF"/>
              </a:solidFill>
              <a:latin typeface="Work Sans"/>
              <a:ea typeface="Work Sans"/>
              <a:cs typeface="Work Sans"/>
              <a:sym typeface="Work Sans"/>
            </a:endParaRPr>
          </a:p>
        </p:txBody>
      </p:sp>
      <p:sp>
        <p:nvSpPr>
          <p:cNvPr id="348" name="Google Shape;348;p39"/>
          <p:cNvSpPr txBox="1"/>
          <p:nvPr>
            <p:ph idx="1" type="body"/>
          </p:nvPr>
        </p:nvSpPr>
        <p:spPr>
          <a:xfrm>
            <a:off x="1973075" y="1997575"/>
            <a:ext cx="2986500" cy="960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SzPts val="523"/>
              <a:buNone/>
            </a:pPr>
            <a:r>
              <a:rPr lang="en" sz="1255">
                <a:solidFill>
                  <a:srgbClr val="FFFFFF"/>
                </a:solidFill>
                <a:latin typeface="Work Sans"/>
                <a:ea typeface="Work Sans"/>
                <a:cs typeface="Work Sans"/>
                <a:sym typeface="Work Sans"/>
              </a:rPr>
              <a:t>Listen to mixtapes, aka playlists, of songs arranged by who sent them to you.</a:t>
            </a:r>
            <a:endParaRPr sz="1255">
              <a:solidFill>
                <a:srgbClr val="FFFFFF"/>
              </a:solidFill>
              <a:latin typeface="Work Sans"/>
              <a:ea typeface="Work Sans"/>
              <a:cs typeface="Work Sans"/>
              <a:sym typeface="Work Sans"/>
            </a:endParaRPr>
          </a:p>
        </p:txBody>
      </p:sp>
      <p:sp>
        <p:nvSpPr>
          <p:cNvPr id="349" name="Google Shape;349;p39"/>
          <p:cNvSpPr txBox="1"/>
          <p:nvPr>
            <p:ph idx="1" type="body"/>
          </p:nvPr>
        </p:nvSpPr>
        <p:spPr>
          <a:xfrm>
            <a:off x="311700" y="1997575"/>
            <a:ext cx="16614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Description:</a:t>
            </a:r>
            <a:endParaRPr>
              <a:solidFill>
                <a:srgbClr val="FFFFFF"/>
              </a:solidFill>
              <a:latin typeface="Work Sans"/>
              <a:ea typeface="Work Sans"/>
              <a:cs typeface="Work Sans"/>
              <a:sym typeface="Work Sans"/>
            </a:endParaRPr>
          </a:p>
        </p:txBody>
      </p:sp>
      <p:grpSp>
        <p:nvGrpSpPr>
          <p:cNvPr id="350" name="Google Shape;350;p39"/>
          <p:cNvGrpSpPr/>
          <p:nvPr/>
        </p:nvGrpSpPr>
        <p:grpSpPr>
          <a:xfrm>
            <a:off x="5841645" y="-50"/>
            <a:ext cx="1813357" cy="5143578"/>
            <a:chOff x="5765450" y="0"/>
            <a:chExt cx="1856236" cy="5265204"/>
          </a:xfrm>
        </p:grpSpPr>
        <p:pic>
          <p:nvPicPr>
            <p:cNvPr id="351" name="Google Shape;351;p39"/>
            <p:cNvPicPr preferRelativeResize="0"/>
            <p:nvPr/>
          </p:nvPicPr>
          <p:blipFill rotWithShape="1">
            <a:blip r:embed="rId3">
              <a:alphaModFix/>
            </a:blip>
            <a:srcRect b="14741" l="0" r="0" t="0"/>
            <a:stretch/>
          </p:blipFill>
          <p:spPr>
            <a:xfrm>
              <a:off x="5765450" y="0"/>
              <a:ext cx="1856226" cy="3429724"/>
            </a:xfrm>
            <a:prstGeom prst="rect">
              <a:avLst/>
            </a:prstGeom>
            <a:noFill/>
            <a:ln>
              <a:noFill/>
            </a:ln>
          </p:spPr>
        </p:pic>
        <p:pic>
          <p:nvPicPr>
            <p:cNvPr id="352" name="Google Shape;352;p39"/>
            <p:cNvPicPr preferRelativeResize="0"/>
            <p:nvPr/>
          </p:nvPicPr>
          <p:blipFill rotWithShape="1">
            <a:blip r:embed="rId4">
              <a:alphaModFix/>
            </a:blip>
            <a:srcRect b="3356" l="0" r="0" t="49831"/>
            <a:stretch/>
          </p:blipFill>
          <p:spPr>
            <a:xfrm>
              <a:off x="5765453" y="3382012"/>
              <a:ext cx="1856233" cy="1883192"/>
            </a:xfrm>
            <a:prstGeom prst="rect">
              <a:avLst/>
            </a:prstGeom>
            <a:noFill/>
            <a:ln>
              <a:noFill/>
            </a:ln>
          </p:spPr>
        </p:pic>
      </p:grpSp>
      <p:pic>
        <p:nvPicPr>
          <p:cNvPr id="353" name="Google Shape;353;p39"/>
          <p:cNvPicPr preferRelativeResize="0"/>
          <p:nvPr/>
        </p:nvPicPr>
        <p:blipFill>
          <a:blip r:embed="rId5">
            <a:alphaModFix/>
          </a:blip>
          <a:stretch>
            <a:fillRect/>
          </a:stretch>
        </p:blipFill>
        <p:spPr>
          <a:xfrm>
            <a:off x="5561653" y="0"/>
            <a:ext cx="2373344" cy="51435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0"/>
          <p:cNvSpPr txBox="1"/>
          <p:nvPr>
            <p:ph type="title"/>
          </p:nvPr>
        </p:nvSpPr>
        <p:spPr>
          <a:xfrm>
            <a:off x="311700" y="308950"/>
            <a:ext cx="37278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Task 2</a:t>
            </a:r>
            <a:endParaRPr sz="3511">
              <a:solidFill>
                <a:schemeClr val="accent4"/>
              </a:solidFill>
              <a:latin typeface="Shrikhand"/>
              <a:ea typeface="Shrikhand"/>
              <a:cs typeface="Shrikhand"/>
              <a:sym typeface="Shrikhand"/>
            </a:endParaRPr>
          </a:p>
        </p:txBody>
      </p:sp>
      <p:grpSp>
        <p:nvGrpSpPr>
          <p:cNvPr id="359" name="Google Shape;359;p40"/>
          <p:cNvGrpSpPr/>
          <p:nvPr/>
        </p:nvGrpSpPr>
        <p:grpSpPr>
          <a:xfrm>
            <a:off x="5420571" y="-50"/>
            <a:ext cx="2568842" cy="5083609"/>
            <a:chOff x="5765450" y="0"/>
            <a:chExt cx="1856234" cy="3673393"/>
          </a:xfrm>
        </p:grpSpPr>
        <p:pic>
          <p:nvPicPr>
            <p:cNvPr id="360" name="Google Shape;360;p40"/>
            <p:cNvPicPr preferRelativeResize="0"/>
            <p:nvPr/>
          </p:nvPicPr>
          <p:blipFill rotWithShape="1">
            <a:blip r:embed="rId4">
              <a:alphaModFix/>
            </a:blip>
            <a:srcRect b="14741" l="0" r="0" t="0"/>
            <a:stretch/>
          </p:blipFill>
          <p:spPr>
            <a:xfrm>
              <a:off x="5765450" y="0"/>
              <a:ext cx="1856226" cy="3429724"/>
            </a:xfrm>
            <a:prstGeom prst="rect">
              <a:avLst/>
            </a:prstGeom>
            <a:noFill/>
            <a:ln>
              <a:noFill/>
            </a:ln>
          </p:spPr>
        </p:pic>
        <p:pic>
          <p:nvPicPr>
            <p:cNvPr id="361" name="Google Shape;361;p40"/>
            <p:cNvPicPr preferRelativeResize="0"/>
            <p:nvPr/>
          </p:nvPicPr>
          <p:blipFill rotWithShape="1">
            <a:blip r:embed="rId5">
              <a:alphaModFix/>
            </a:blip>
            <a:srcRect b="42924" l="0" r="0" t="49831"/>
            <a:stretch/>
          </p:blipFill>
          <p:spPr>
            <a:xfrm>
              <a:off x="5765456" y="3382014"/>
              <a:ext cx="1856228" cy="291379"/>
            </a:xfrm>
            <a:prstGeom prst="rect">
              <a:avLst/>
            </a:prstGeom>
            <a:noFill/>
            <a:ln>
              <a:noFill/>
            </a:ln>
          </p:spPr>
        </p:pic>
      </p:grpSp>
      <p:sp>
        <p:nvSpPr>
          <p:cNvPr id="362" name="Google Shape;362;p40"/>
          <p:cNvSpPr txBox="1"/>
          <p:nvPr>
            <p:ph idx="1" type="body"/>
          </p:nvPr>
        </p:nvSpPr>
        <p:spPr>
          <a:xfrm>
            <a:off x="1973075" y="1186800"/>
            <a:ext cx="24087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Mixtapes</a:t>
            </a:r>
            <a:endParaRPr>
              <a:solidFill>
                <a:srgbClr val="FFFFFF"/>
              </a:solidFill>
              <a:latin typeface="Work Sans"/>
              <a:ea typeface="Work Sans"/>
              <a:cs typeface="Work Sans"/>
              <a:sym typeface="Work Sans"/>
            </a:endParaRPr>
          </a:p>
        </p:txBody>
      </p:sp>
      <p:sp>
        <p:nvSpPr>
          <p:cNvPr id="363" name="Google Shape;363;p40"/>
          <p:cNvSpPr txBox="1"/>
          <p:nvPr>
            <p:ph idx="1" type="body"/>
          </p:nvPr>
        </p:nvSpPr>
        <p:spPr>
          <a:xfrm>
            <a:off x="1973075" y="3136075"/>
            <a:ext cx="2618700" cy="1088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SzPts val="605"/>
              <a:buNone/>
            </a:pPr>
            <a:r>
              <a:rPr lang="en" sz="1290">
                <a:solidFill>
                  <a:srgbClr val="FFFFFF"/>
                </a:solidFill>
                <a:latin typeface="Work Sans"/>
                <a:ea typeface="Work Sans"/>
                <a:cs typeface="Work Sans"/>
                <a:sym typeface="Work Sans"/>
              </a:rPr>
              <a:t>Share and save cherished musical memories with friends and family.</a:t>
            </a:r>
            <a:endParaRPr sz="1290">
              <a:solidFill>
                <a:srgbClr val="FFFFFF"/>
              </a:solidFill>
              <a:latin typeface="Work Sans"/>
              <a:ea typeface="Work Sans"/>
              <a:cs typeface="Work Sans"/>
              <a:sym typeface="Work Sans"/>
            </a:endParaRPr>
          </a:p>
        </p:txBody>
      </p:sp>
      <p:sp>
        <p:nvSpPr>
          <p:cNvPr id="364" name="Google Shape;364;p40"/>
          <p:cNvSpPr txBox="1"/>
          <p:nvPr>
            <p:ph idx="1" type="body"/>
          </p:nvPr>
        </p:nvSpPr>
        <p:spPr>
          <a:xfrm>
            <a:off x="910475" y="1186800"/>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Item:</a:t>
            </a:r>
            <a:endParaRPr>
              <a:solidFill>
                <a:srgbClr val="FFFFFF"/>
              </a:solidFill>
              <a:latin typeface="Work Sans"/>
              <a:ea typeface="Work Sans"/>
              <a:cs typeface="Work Sans"/>
              <a:sym typeface="Work Sans"/>
            </a:endParaRPr>
          </a:p>
        </p:txBody>
      </p:sp>
      <p:sp>
        <p:nvSpPr>
          <p:cNvPr id="365" name="Google Shape;365;p40"/>
          <p:cNvSpPr txBox="1"/>
          <p:nvPr>
            <p:ph idx="1" type="body"/>
          </p:nvPr>
        </p:nvSpPr>
        <p:spPr>
          <a:xfrm>
            <a:off x="910475" y="3088375"/>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Value:</a:t>
            </a:r>
            <a:endParaRPr>
              <a:solidFill>
                <a:srgbClr val="FFFFFF"/>
              </a:solidFill>
              <a:latin typeface="Work Sans"/>
              <a:ea typeface="Work Sans"/>
              <a:cs typeface="Work Sans"/>
              <a:sym typeface="Work Sans"/>
            </a:endParaRPr>
          </a:p>
        </p:txBody>
      </p:sp>
      <p:sp>
        <p:nvSpPr>
          <p:cNvPr id="366" name="Google Shape;366;p40"/>
          <p:cNvSpPr txBox="1"/>
          <p:nvPr>
            <p:ph idx="1" type="body"/>
          </p:nvPr>
        </p:nvSpPr>
        <p:spPr>
          <a:xfrm>
            <a:off x="1973075" y="1997575"/>
            <a:ext cx="2986500" cy="960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SzPts val="523"/>
              <a:buNone/>
            </a:pPr>
            <a:r>
              <a:rPr lang="en" sz="1255">
                <a:solidFill>
                  <a:srgbClr val="FFFFFF"/>
                </a:solidFill>
                <a:latin typeface="Work Sans"/>
                <a:ea typeface="Work Sans"/>
                <a:cs typeface="Work Sans"/>
                <a:sym typeface="Work Sans"/>
              </a:rPr>
              <a:t>Listen to mixtapes, aka playlists, of songs arranged by who sent them to you.</a:t>
            </a:r>
            <a:endParaRPr sz="1255">
              <a:solidFill>
                <a:srgbClr val="FFFFFF"/>
              </a:solidFill>
              <a:latin typeface="Work Sans"/>
              <a:ea typeface="Work Sans"/>
              <a:cs typeface="Work Sans"/>
              <a:sym typeface="Work Sans"/>
            </a:endParaRPr>
          </a:p>
        </p:txBody>
      </p:sp>
      <p:sp>
        <p:nvSpPr>
          <p:cNvPr id="367" name="Google Shape;367;p40"/>
          <p:cNvSpPr txBox="1"/>
          <p:nvPr>
            <p:ph idx="1" type="body"/>
          </p:nvPr>
        </p:nvSpPr>
        <p:spPr>
          <a:xfrm>
            <a:off x="311700" y="1997575"/>
            <a:ext cx="16614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Description:</a:t>
            </a:r>
            <a:endParaRPr>
              <a:solidFill>
                <a:srgbClr val="FFFFFF"/>
              </a:solidFill>
              <a:latin typeface="Work Sans"/>
              <a:ea typeface="Work Sans"/>
              <a:cs typeface="Work Sans"/>
              <a:sym typeface="Work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1"/>
          <p:cNvSpPr txBox="1"/>
          <p:nvPr>
            <p:ph type="title"/>
          </p:nvPr>
        </p:nvSpPr>
        <p:spPr>
          <a:xfrm>
            <a:off x="311700" y="308950"/>
            <a:ext cx="37278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Task 2</a:t>
            </a:r>
            <a:endParaRPr sz="3511">
              <a:solidFill>
                <a:schemeClr val="accent4"/>
              </a:solidFill>
              <a:latin typeface="Shrikhand"/>
              <a:ea typeface="Shrikhand"/>
              <a:cs typeface="Shrikhand"/>
              <a:sym typeface="Shrikhand"/>
            </a:endParaRPr>
          </a:p>
        </p:txBody>
      </p:sp>
      <p:pic>
        <p:nvPicPr>
          <p:cNvPr id="373" name="Google Shape;373;p41"/>
          <p:cNvPicPr preferRelativeResize="0"/>
          <p:nvPr/>
        </p:nvPicPr>
        <p:blipFill rotWithShape="1">
          <a:blip r:embed="rId3">
            <a:alphaModFix/>
          </a:blip>
          <a:srcRect b="31497" l="0" r="0" t="0"/>
          <a:stretch/>
        </p:blipFill>
        <p:spPr>
          <a:xfrm>
            <a:off x="5441100" y="0"/>
            <a:ext cx="2563757" cy="5143500"/>
          </a:xfrm>
          <a:prstGeom prst="rect">
            <a:avLst/>
          </a:prstGeom>
          <a:noFill/>
          <a:ln>
            <a:noFill/>
          </a:ln>
        </p:spPr>
      </p:pic>
      <p:sp>
        <p:nvSpPr>
          <p:cNvPr id="374" name="Google Shape;374;p41"/>
          <p:cNvSpPr txBox="1"/>
          <p:nvPr>
            <p:ph idx="1" type="body"/>
          </p:nvPr>
        </p:nvSpPr>
        <p:spPr>
          <a:xfrm>
            <a:off x="1973075" y="1186800"/>
            <a:ext cx="24087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Mixtapes</a:t>
            </a:r>
            <a:endParaRPr>
              <a:solidFill>
                <a:srgbClr val="FFFFFF"/>
              </a:solidFill>
              <a:latin typeface="Work Sans"/>
              <a:ea typeface="Work Sans"/>
              <a:cs typeface="Work Sans"/>
              <a:sym typeface="Work Sans"/>
            </a:endParaRPr>
          </a:p>
        </p:txBody>
      </p:sp>
      <p:sp>
        <p:nvSpPr>
          <p:cNvPr id="375" name="Google Shape;375;p41"/>
          <p:cNvSpPr txBox="1"/>
          <p:nvPr>
            <p:ph idx="1" type="body"/>
          </p:nvPr>
        </p:nvSpPr>
        <p:spPr>
          <a:xfrm>
            <a:off x="1973075" y="3136075"/>
            <a:ext cx="2618700" cy="1088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SzPts val="605"/>
              <a:buNone/>
            </a:pPr>
            <a:r>
              <a:rPr lang="en" sz="1290">
                <a:solidFill>
                  <a:srgbClr val="FFFFFF"/>
                </a:solidFill>
                <a:latin typeface="Work Sans"/>
                <a:ea typeface="Work Sans"/>
                <a:cs typeface="Work Sans"/>
                <a:sym typeface="Work Sans"/>
              </a:rPr>
              <a:t>Share and save cherished musical memories with friends and family.</a:t>
            </a:r>
            <a:endParaRPr sz="1290">
              <a:solidFill>
                <a:srgbClr val="FFFFFF"/>
              </a:solidFill>
              <a:latin typeface="Work Sans"/>
              <a:ea typeface="Work Sans"/>
              <a:cs typeface="Work Sans"/>
              <a:sym typeface="Work Sans"/>
            </a:endParaRPr>
          </a:p>
        </p:txBody>
      </p:sp>
      <p:sp>
        <p:nvSpPr>
          <p:cNvPr id="376" name="Google Shape;376;p41"/>
          <p:cNvSpPr txBox="1"/>
          <p:nvPr>
            <p:ph idx="1" type="body"/>
          </p:nvPr>
        </p:nvSpPr>
        <p:spPr>
          <a:xfrm>
            <a:off x="910475" y="1186800"/>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Item:</a:t>
            </a:r>
            <a:endParaRPr>
              <a:solidFill>
                <a:srgbClr val="FFFFFF"/>
              </a:solidFill>
              <a:latin typeface="Work Sans"/>
              <a:ea typeface="Work Sans"/>
              <a:cs typeface="Work Sans"/>
              <a:sym typeface="Work Sans"/>
            </a:endParaRPr>
          </a:p>
        </p:txBody>
      </p:sp>
      <p:sp>
        <p:nvSpPr>
          <p:cNvPr id="377" name="Google Shape;377;p41"/>
          <p:cNvSpPr txBox="1"/>
          <p:nvPr>
            <p:ph idx="1" type="body"/>
          </p:nvPr>
        </p:nvSpPr>
        <p:spPr>
          <a:xfrm>
            <a:off x="910475" y="3088375"/>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Value:</a:t>
            </a:r>
            <a:endParaRPr>
              <a:solidFill>
                <a:srgbClr val="FFFFFF"/>
              </a:solidFill>
              <a:latin typeface="Work Sans"/>
              <a:ea typeface="Work Sans"/>
              <a:cs typeface="Work Sans"/>
              <a:sym typeface="Work Sans"/>
            </a:endParaRPr>
          </a:p>
        </p:txBody>
      </p:sp>
      <p:sp>
        <p:nvSpPr>
          <p:cNvPr id="378" name="Google Shape;378;p41"/>
          <p:cNvSpPr txBox="1"/>
          <p:nvPr>
            <p:ph idx="1" type="body"/>
          </p:nvPr>
        </p:nvSpPr>
        <p:spPr>
          <a:xfrm>
            <a:off x="1973075" y="1997575"/>
            <a:ext cx="2986500" cy="960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SzPts val="523"/>
              <a:buNone/>
            </a:pPr>
            <a:r>
              <a:rPr lang="en" sz="1255">
                <a:solidFill>
                  <a:srgbClr val="FFFFFF"/>
                </a:solidFill>
                <a:latin typeface="Work Sans"/>
                <a:ea typeface="Work Sans"/>
                <a:cs typeface="Work Sans"/>
                <a:sym typeface="Work Sans"/>
              </a:rPr>
              <a:t>Listen to mixtapes, aka playlists, of songs arranged by who sent them to you.</a:t>
            </a:r>
            <a:endParaRPr sz="1255">
              <a:solidFill>
                <a:srgbClr val="FFFFFF"/>
              </a:solidFill>
              <a:latin typeface="Work Sans"/>
              <a:ea typeface="Work Sans"/>
              <a:cs typeface="Work Sans"/>
              <a:sym typeface="Work Sans"/>
            </a:endParaRPr>
          </a:p>
        </p:txBody>
      </p:sp>
      <p:sp>
        <p:nvSpPr>
          <p:cNvPr id="379" name="Google Shape;379;p41"/>
          <p:cNvSpPr txBox="1"/>
          <p:nvPr>
            <p:ph idx="1" type="body"/>
          </p:nvPr>
        </p:nvSpPr>
        <p:spPr>
          <a:xfrm>
            <a:off x="311700" y="1997575"/>
            <a:ext cx="16614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Description:</a:t>
            </a:r>
            <a:endParaRPr>
              <a:solidFill>
                <a:srgbClr val="FFFFFF"/>
              </a:solidFill>
              <a:latin typeface="Work Sans"/>
              <a:ea typeface="Work Sans"/>
              <a:cs typeface="Work Sans"/>
              <a:sym typeface="Work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chemeClr val="accent1"/>
                </a:solidFill>
                <a:latin typeface="Shrikhand"/>
                <a:ea typeface="Shrikhand"/>
                <a:cs typeface="Shrikhand"/>
                <a:sym typeface="Shrikhand"/>
              </a:rPr>
              <a:t>Our Team</a:t>
            </a:r>
            <a:endParaRPr sz="3500">
              <a:solidFill>
                <a:schemeClr val="accent1"/>
              </a:solidFill>
              <a:latin typeface="Shrikhand"/>
              <a:ea typeface="Shrikhand"/>
              <a:cs typeface="Shrikhand"/>
              <a:sym typeface="Shrikhand"/>
            </a:endParaRPr>
          </a:p>
        </p:txBody>
      </p:sp>
      <p:sp>
        <p:nvSpPr>
          <p:cNvPr id="69" name="Google Shape;69;p15"/>
          <p:cNvSpPr txBox="1"/>
          <p:nvPr>
            <p:ph idx="1" type="body"/>
          </p:nvPr>
        </p:nvSpPr>
        <p:spPr>
          <a:xfrm>
            <a:off x="471300" y="3191475"/>
            <a:ext cx="1457400" cy="11862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FFFFFF"/>
                </a:solidFill>
                <a:latin typeface="Work Sans"/>
                <a:ea typeface="Work Sans"/>
                <a:cs typeface="Work Sans"/>
                <a:sym typeface="Work Sans"/>
              </a:rPr>
              <a:t>Casey N.</a:t>
            </a:r>
            <a:endParaRPr b="1">
              <a:solidFill>
                <a:srgbClr val="FFFFFF"/>
              </a:solidFill>
              <a:latin typeface="Work Sans"/>
              <a:ea typeface="Work Sans"/>
              <a:cs typeface="Work Sans"/>
              <a:sym typeface="Work Sans"/>
            </a:endParaRPr>
          </a:p>
          <a:p>
            <a:pPr indent="0" lvl="0" marL="0" rtl="0" algn="l">
              <a:spcBef>
                <a:spcPts val="1200"/>
              </a:spcBef>
              <a:spcAft>
                <a:spcPts val="1200"/>
              </a:spcAft>
              <a:buNone/>
            </a:pPr>
            <a:r>
              <a:rPr lang="en" sz="1400">
                <a:solidFill>
                  <a:srgbClr val="FFFFFF"/>
                </a:solidFill>
                <a:latin typeface="Work Sans"/>
                <a:ea typeface="Work Sans"/>
                <a:cs typeface="Work Sans"/>
                <a:sym typeface="Work Sans"/>
              </a:rPr>
              <a:t>Developer</a:t>
            </a:r>
            <a:endParaRPr sz="1400">
              <a:solidFill>
                <a:srgbClr val="FFFFFF"/>
              </a:solidFill>
              <a:latin typeface="Work Sans"/>
              <a:ea typeface="Work Sans"/>
              <a:cs typeface="Work Sans"/>
              <a:sym typeface="Work Sans"/>
            </a:endParaRPr>
          </a:p>
        </p:txBody>
      </p:sp>
      <p:pic>
        <p:nvPicPr>
          <p:cNvPr id="70" name="Google Shape;70;p15"/>
          <p:cNvPicPr preferRelativeResize="0"/>
          <p:nvPr/>
        </p:nvPicPr>
        <p:blipFill>
          <a:blip r:embed="rId3">
            <a:alphaModFix/>
          </a:blip>
          <a:stretch>
            <a:fillRect/>
          </a:stretch>
        </p:blipFill>
        <p:spPr>
          <a:xfrm>
            <a:off x="7215300" y="1554900"/>
            <a:ext cx="1457400" cy="1457400"/>
          </a:xfrm>
          <a:prstGeom prst="ellipse">
            <a:avLst/>
          </a:prstGeom>
          <a:noFill/>
          <a:ln>
            <a:noFill/>
          </a:ln>
        </p:spPr>
      </p:pic>
      <p:pic>
        <p:nvPicPr>
          <p:cNvPr id="71" name="Google Shape;71;p15"/>
          <p:cNvPicPr preferRelativeResize="0"/>
          <p:nvPr/>
        </p:nvPicPr>
        <p:blipFill rotWithShape="1">
          <a:blip r:embed="rId4">
            <a:alphaModFix/>
          </a:blip>
          <a:srcRect b="0" l="0" r="0" t="0"/>
          <a:stretch/>
        </p:blipFill>
        <p:spPr>
          <a:xfrm>
            <a:off x="3843300" y="1554900"/>
            <a:ext cx="1457400" cy="1457400"/>
          </a:xfrm>
          <a:prstGeom prst="ellipse">
            <a:avLst/>
          </a:prstGeom>
          <a:noFill/>
          <a:ln>
            <a:noFill/>
          </a:ln>
        </p:spPr>
      </p:pic>
      <p:pic>
        <p:nvPicPr>
          <p:cNvPr id="72" name="Google Shape;72;p15"/>
          <p:cNvPicPr preferRelativeResize="0"/>
          <p:nvPr/>
        </p:nvPicPr>
        <p:blipFill rotWithShape="1">
          <a:blip r:embed="rId5">
            <a:alphaModFix/>
          </a:blip>
          <a:srcRect b="0" l="0" r="0" t="0"/>
          <a:stretch/>
        </p:blipFill>
        <p:spPr>
          <a:xfrm>
            <a:off x="5529300" y="1554900"/>
            <a:ext cx="1457400" cy="1457400"/>
          </a:xfrm>
          <a:prstGeom prst="ellipse">
            <a:avLst/>
          </a:prstGeom>
          <a:noFill/>
          <a:ln>
            <a:noFill/>
          </a:ln>
        </p:spPr>
      </p:pic>
      <p:pic>
        <p:nvPicPr>
          <p:cNvPr id="73" name="Google Shape;73;p15"/>
          <p:cNvPicPr preferRelativeResize="0"/>
          <p:nvPr/>
        </p:nvPicPr>
        <p:blipFill>
          <a:blip r:embed="rId6">
            <a:alphaModFix/>
          </a:blip>
          <a:stretch>
            <a:fillRect/>
          </a:stretch>
        </p:blipFill>
        <p:spPr>
          <a:xfrm>
            <a:off x="2157300" y="1554900"/>
            <a:ext cx="1457400" cy="1457400"/>
          </a:xfrm>
          <a:prstGeom prst="ellipse">
            <a:avLst/>
          </a:prstGeom>
          <a:noFill/>
          <a:ln>
            <a:noFill/>
          </a:ln>
        </p:spPr>
      </p:pic>
      <p:pic>
        <p:nvPicPr>
          <p:cNvPr id="74" name="Google Shape;74;p15"/>
          <p:cNvPicPr preferRelativeResize="0"/>
          <p:nvPr/>
        </p:nvPicPr>
        <p:blipFill>
          <a:blip r:embed="rId7">
            <a:alphaModFix/>
          </a:blip>
          <a:stretch>
            <a:fillRect/>
          </a:stretch>
        </p:blipFill>
        <p:spPr>
          <a:xfrm>
            <a:off x="471300" y="1554900"/>
            <a:ext cx="1457400" cy="1457400"/>
          </a:xfrm>
          <a:prstGeom prst="ellipse">
            <a:avLst/>
          </a:prstGeom>
          <a:noFill/>
          <a:ln>
            <a:noFill/>
          </a:ln>
        </p:spPr>
      </p:pic>
      <p:sp>
        <p:nvSpPr>
          <p:cNvPr id="75" name="Google Shape;75;p15"/>
          <p:cNvSpPr txBox="1"/>
          <p:nvPr>
            <p:ph idx="1" type="body"/>
          </p:nvPr>
        </p:nvSpPr>
        <p:spPr>
          <a:xfrm>
            <a:off x="2157300" y="3191475"/>
            <a:ext cx="1210200" cy="14574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FFFFFF"/>
                </a:solidFill>
                <a:latin typeface="Work Sans"/>
                <a:ea typeface="Work Sans"/>
                <a:cs typeface="Work Sans"/>
                <a:sym typeface="Work Sans"/>
              </a:rPr>
              <a:t>Brent</a:t>
            </a:r>
            <a:r>
              <a:rPr b="1" lang="en">
                <a:solidFill>
                  <a:srgbClr val="FFFFFF"/>
                </a:solidFill>
                <a:latin typeface="Work Sans"/>
                <a:ea typeface="Work Sans"/>
                <a:cs typeface="Work Sans"/>
                <a:sym typeface="Work Sans"/>
              </a:rPr>
              <a:t> J.</a:t>
            </a:r>
            <a:endParaRPr b="1">
              <a:solidFill>
                <a:srgbClr val="FFFFFF"/>
              </a:solidFill>
              <a:latin typeface="Work Sans"/>
              <a:ea typeface="Work Sans"/>
              <a:cs typeface="Work Sans"/>
              <a:sym typeface="Work Sans"/>
            </a:endParaRPr>
          </a:p>
          <a:p>
            <a:pPr indent="0" lvl="0" marL="0" rtl="0" algn="l">
              <a:spcBef>
                <a:spcPts val="1200"/>
              </a:spcBef>
              <a:spcAft>
                <a:spcPts val="1200"/>
              </a:spcAft>
              <a:buNone/>
            </a:pPr>
            <a:r>
              <a:rPr lang="en" sz="1400">
                <a:solidFill>
                  <a:srgbClr val="FFFFFF"/>
                </a:solidFill>
                <a:latin typeface="Work Sans"/>
                <a:ea typeface="Work Sans"/>
                <a:cs typeface="Work Sans"/>
                <a:sym typeface="Work Sans"/>
              </a:rPr>
              <a:t>Designer </a:t>
            </a:r>
            <a:r>
              <a:rPr lang="en" sz="1400">
                <a:solidFill>
                  <a:srgbClr val="FFFFFF"/>
                </a:solidFill>
                <a:latin typeface="Work Sans"/>
                <a:ea typeface="Work Sans"/>
                <a:cs typeface="Work Sans"/>
                <a:sym typeface="Work Sans"/>
              </a:rPr>
              <a:t>Developer PM</a:t>
            </a:r>
            <a:endParaRPr sz="1400">
              <a:solidFill>
                <a:srgbClr val="FFFFFF"/>
              </a:solidFill>
              <a:latin typeface="Work Sans"/>
              <a:ea typeface="Work Sans"/>
              <a:cs typeface="Work Sans"/>
              <a:sym typeface="Work Sans"/>
            </a:endParaRPr>
          </a:p>
        </p:txBody>
      </p:sp>
      <p:sp>
        <p:nvSpPr>
          <p:cNvPr id="76" name="Google Shape;76;p15"/>
          <p:cNvSpPr txBox="1"/>
          <p:nvPr>
            <p:ph idx="1" type="body"/>
          </p:nvPr>
        </p:nvSpPr>
        <p:spPr>
          <a:xfrm>
            <a:off x="3843300" y="3191475"/>
            <a:ext cx="1210200" cy="14574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FFFFFF"/>
                </a:solidFill>
                <a:latin typeface="Work Sans"/>
                <a:ea typeface="Work Sans"/>
                <a:cs typeface="Work Sans"/>
                <a:sym typeface="Work Sans"/>
              </a:rPr>
              <a:t>Emily R</a:t>
            </a:r>
            <a:r>
              <a:rPr b="1" lang="en">
                <a:solidFill>
                  <a:srgbClr val="FFFFFF"/>
                </a:solidFill>
                <a:latin typeface="Work Sans"/>
                <a:ea typeface="Work Sans"/>
                <a:cs typeface="Work Sans"/>
                <a:sym typeface="Work Sans"/>
              </a:rPr>
              <a:t>.</a:t>
            </a:r>
            <a:endParaRPr b="1">
              <a:solidFill>
                <a:srgbClr val="FFFFFF"/>
              </a:solidFill>
              <a:latin typeface="Work Sans"/>
              <a:ea typeface="Work Sans"/>
              <a:cs typeface="Work Sans"/>
              <a:sym typeface="Work Sans"/>
            </a:endParaRPr>
          </a:p>
          <a:p>
            <a:pPr indent="0" lvl="0" marL="0" rtl="0" algn="l">
              <a:spcBef>
                <a:spcPts val="1200"/>
              </a:spcBef>
              <a:spcAft>
                <a:spcPts val="1200"/>
              </a:spcAft>
              <a:buNone/>
            </a:pPr>
            <a:r>
              <a:rPr lang="en" sz="1400">
                <a:solidFill>
                  <a:srgbClr val="FFFFFF"/>
                </a:solidFill>
                <a:latin typeface="Work Sans"/>
                <a:ea typeface="Work Sans"/>
                <a:cs typeface="Work Sans"/>
                <a:sym typeface="Work Sans"/>
              </a:rPr>
              <a:t>Designer Developer PM</a:t>
            </a:r>
            <a:endParaRPr sz="1400">
              <a:solidFill>
                <a:srgbClr val="FFFFFF"/>
              </a:solidFill>
              <a:latin typeface="Work Sans"/>
              <a:ea typeface="Work Sans"/>
              <a:cs typeface="Work Sans"/>
              <a:sym typeface="Work Sans"/>
            </a:endParaRPr>
          </a:p>
        </p:txBody>
      </p:sp>
      <p:sp>
        <p:nvSpPr>
          <p:cNvPr id="77" name="Google Shape;77;p15"/>
          <p:cNvSpPr txBox="1"/>
          <p:nvPr>
            <p:ph idx="1" type="body"/>
          </p:nvPr>
        </p:nvSpPr>
        <p:spPr>
          <a:xfrm>
            <a:off x="5529300" y="3191475"/>
            <a:ext cx="1457400" cy="14574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FFFFFF"/>
                </a:solidFill>
                <a:latin typeface="Work Sans"/>
                <a:ea typeface="Work Sans"/>
                <a:cs typeface="Work Sans"/>
                <a:sym typeface="Work Sans"/>
              </a:rPr>
              <a:t>Gray W</a:t>
            </a:r>
            <a:r>
              <a:rPr b="1" lang="en">
                <a:solidFill>
                  <a:srgbClr val="FFFFFF"/>
                </a:solidFill>
                <a:latin typeface="Work Sans"/>
                <a:ea typeface="Work Sans"/>
                <a:cs typeface="Work Sans"/>
                <a:sym typeface="Work Sans"/>
              </a:rPr>
              <a:t>.</a:t>
            </a:r>
            <a:endParaRPr b="1">
              <a:solidFill>
                <a:srgbClr val="FFFFFF"/>
              </a:solidFill>
              <a:latin typeface="Work Sans"/>
              <a:ea typeface="Work Sans"/>
              <a:cs typeface="Work Sans"/>
              <a:sym typeface="Work Sans"/>
            </a:endParaRPr>
          </a:p>
          <a:p>
            <a:pPr indent="0" lvl="0" marL="0" rtl="0" algn="l">
              <a:spcBef>
                <a:spcPts val="1200"/>
              </a:spcBef>
              <a:spcAft>
                <a:spcPts val="1200"/>
              </a:spcAft>
              <a:buNone/>
            </a:pPr>
            <a:r>
              <a:rPr lang="en" sz="1400">
                <a:solidFill>
                  <a:srgbClr val="FFFFFF"/>
                </a:solidFill>
                <a:latin typeface="Work Sans"/>
                <a:ea typeface="Work Sans"/>
                <a:cs typeface="Work Sans"/>
                <a:sym typeface="Work Sans"/>
              </a:rPr>
              <a:t>Designer Developer</a:t>
            </a:r>
            <a:endParaRPr sz="1400">
              <a:solidFill>
                <a:srgbClr val="FFFFFF"/>
              </a:solidFill>
              <a:latin typeface="Work Sans"/>
              <a:ea typeface="Work Sans"/>
              <a:cs typeface="Work Sans"/>
              <a:sym typeface="Work Sans"/>
            </a:endParaRPr>
          </a:p>
        </p:txBody>
      </p:sp>
      <p:sp>
        <p:nvSpPr>
          <p:cNvPr id="78" name="Google Shape;78;p15"/>
          <p:cNvSpPr txBox="1"/>
          <p:nvPr>
            <p:ph idx="1" type="body"/>
          </p:nvPr>
        </p:nvSpPr>
        <p:spPr>
          <a:xfrm>
            <a:off x="7215300" y="3191475"/>
            <a:ext cx="1457400" cy="14574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FFFFFF"/>
                </a:solidFill>
                <a:latin typeface="Work Sans"/>
                <a:ea typeface="Work Sans"/>
                <a:cs typeface="Work Sans"/>
                <a:sym typeface="Work Sans"/>
              </a:rPr>
              <a:t>Tristan</a:t>
            </a:r>
            <a:r>
              <a:rPr b="1" lang="en">
                <a:solidFill>
                  <a:srgbClr val="FFFFFF"/>
                </a:solidFill>
                <a:latin typeface="Work Sans"/>
                <a:ea typeface="Work Sans"/>
                <a:cs typeface="Work Sans"/>
                <a:sym typeface="Work Sans"/>
              </a:rPr>
              <a:t> W.</a:t>
            </a:r>
            <a:endParaRPr b="1">
              <a:solidFill>
                <a:srgbClr val="FFFFFF"/>
              </a:solidFill>
              <a:latin typeface="Work Sans"/>
              <a:ea typeface="Work Sans"/>
              <a:cs typeface="Work Sans"/>
              <a:sym typeface="Work Sans"/>
            </a:endParaRPr>
          </a:p>
          <a:p>
            <a:pPr indent="0" lvl="0" marL="0" rtl="0" algn="l">
              <a:spcBef>
                <a:spcPts val="1200"/>
              </a:spcBef>
              <a:spcAft>
                <a:spcPts val="1200"/>
              </a:spcAft>
              <a:buNone/>
            </a:pPr>
            <a:r>
              <a:rPr lang="en" sz="1400">
                <a:solidFill>
                  <a:srgbClr val="FFFFFF"/>
                </a:solidFill>
                <a:latin typeface="Work Sans"/>
                <a:ea typeface="Work Sans"/>
                <a:cs typeface="Work Sans"/>
                <a:sym typeface="Work Sans"/>
              </a:rPr>
              <a:t>Designer Developer</a:t>
            </a:r>
            <a:endParaRPr sz="1400">
              <a:solidFill>
                <a:srgbClr val="FFFFFF"/>
              </a:solidFill>
              <a:latin typeface="Work Sans"/>
              <a:ea typeface="Work Sans"/>
              <a:cs typeface="Work Sans"/>
              <a:sym typeface="Work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2"/>
          <p:cNvSpPr txBox="1"/>
          <p:nvPr>
            <p:ph type="title"/>
          </p:nvPr>
        </p:nvSpPr>
        <p:spPr>
          <a:xfrm>
            <a:off x="311700" y="308950"/>
            <a:ext cx="37278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Task 2</a:t>
            </a:r>
            <a:endParaRPr sz="3511">
              <a:solidFill>
                <a:schemeClr val="accent4"/>
              </a:solidFill>
              <a:latin typeface="Shrikhand"/>
              <a:ea typeface="Shrikhand"/>
              <a:cs typeface="Shrikhand"/>
              <a:sym typeface="Shrikhand"/>
            </a:endParaRPr>
          </a:p>
        </p:txBody>
      </p:sp>
      <p:sp>
        <p:nvSpPr>
          <p:cNvPr id="385" name="Google Shape;385;p42"/>
          <p:cNvSpPr txBox="1"/>
          <p:nvPr>
            <p:ph idx="1" type="body"/>
          </p:nvPr>
        </p:nvSpPr>
        <p:spPr>
          <a:xfrm>
            <a:off x="1973075" y="1186800"/>
            <a:ext cx="24087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Mixtapes</a:t>
            </a:r>
            <a:endParaRPr>
              <a:solidFill>
                <a:srgbClr val="FFFFFF"/>
              </a:solidFill>
              <a:latin typeface="Work Sans"/>
              <a:ea typeface="Work Sans"/>
              <a:cs typeface="Work Sans"/>
              <a:sym typeface="Work Sans"/>
            </a:endParaRPr>
          </a:p>
        </p:txBody>
      </p:sp>
      <p:sp>
        <p:nvSpPr>
          <p:cNvPr id="386" name="Google Shape;386;p42"/>
          <p:cNvSpPr txBox="1"/>
          <p:nvPr>
            <p:ph idx="1" type="body"/>
          </p:nvPr>
        </p:nvSpPr>
        <p:spPr>
          <a:xfrm>
            <a:off x="1973075" y="3136075"/>
            <a:ext cx="2618700" cy="1088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SzPts val="605"/>
              <a:buNone/>
            </a:pPr>
            <a:r>
              <a:rPr lang="en" sz="1290">
                <a:solidFill>
                  <a:srgbClr val="FFFFFF"/>
                </a:solidFill>
                <a:latin typeface="Work Sans"/>
                <a:ea typeface="Work Sans"/>
                <a:cs typeface="Work Sans"/>
                <a:sym typeface="Work Sans"/>
              </a:rPr>
              <a:t>Share and save cherished musical memories with friends and family.</a:t>
            </a:r>
            <a:endParaRPr sz="1290">
              <a:solidFill>
                <a:srgbClr val="FFFFFF"/>
              </a:solidFill>
              <a:latin typeface="Work Sans"/>
              <a:ea typeface="Work Sans"/>
              <a:cs typeface="Work Sans"/>
              <a:sym typeface="Work Sans"/>
            </a:endParaRPr>
          </a:p>
        </p:txBody>
      </p:sp>
      <p:sp>
        <p:nvSpPr>
          <p:cNvPr id="387" name="Google Shape;387;p42"/>
          <p:cNvSpPr txBox="1"/>
          <p:nvPr>
            <p:ph idx="1" type="body"/>
          </p:nvPr>
        </p:nvSpPr>
        <p:spPr>
          <a:xfrm>
            <a:off x="910475" y="1186800"/>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Item:</a:t>
            </a:r>
            <a:endParaRPr>
              <a:solidFill>
                <a:srgbClr val="FFFFFF"/>
              </a:solidFill>
              <a:latin typeface="Work Sans"/>
              <a:ea typeface="Work Sans"/>
              <a:cs typeface="Work Sans"/>
              <a:sym typeface="Work Sans"/>
            </a:endParaRPr>
          </a:p>
        </p:txBody>
      </p:sp>
      <p:sp>
        <p:nvSpPr>
          <p:cNvPr id="388" name="Google Shape;388;p42"/>
          <p:cNvSpPr txBox="1"/>
          <p:nvPr>
            <p:ph idx="1" type="body"/>
          </p:nvPr>
        </p:nvSpPr>
        <p:spPr>
          <a:xfrm>
            <a:off x="910475" y="3088375"/>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Value:</a:t>
            </a:r>
            <a:endParaRPr>
              <a:solidFill>
                <a:srgbClr val="FFFFFF"/>
              </a:solidFill>
              <a:latin typeface="Work Sans"/>
              <a:ea typeface="Work Sans"/>
              <a:cs typeface="Work Sans"/>
              <a:sym typeface="Work Sans"/>
            </a:endParaRPr>
          </a:p>
        </p:txBody>
      </p:sp>
      <p:sp>
        <p:nvSpPr>
          <p:cNvPr id="389" name="Google Shape;389;p42"/>
          <p:cNvSpPr txBox="1"/>
          <p:nvPr>
            <p:ph idx="1" type="body"/>
          </p:nvPr>
        </p:nvSpPr>
        <p:spPr>
          <a:xfrm>
            <a:off x="1973075" y="1997575"/>
            <a:ext cx="2986500" cy="960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SzPts val="523"/>
              <a:buNone/>
            </a:pPr>
            <a:r>
              <a:rPr lang="en" sz="1255">
                <a:solidFill>
                  <a:srgbClr val="FFFFFF"/>
                </a:solidFill>
                <a:latin typeface="Work Sans"/>
                <a:ea typeface="Work Sans"/>
                <a:cs typeface="Work Sans"/>
                <a:sym typeface="Work Sans"/>
              </a:rPr>
              <a:t>Listen to mixtapes, aka playlists, of songs arranged by who sent them to you.</a:t>
            </a:r>
            <a:endParaRPr sz="1255">
              <a:solidFill>
                <a:srgbClr val="FFFFFF"/>
              </a:solidFill>
              <a:latin typeface="Work Sans"/>
              <a:ea typeface="Work Sans"/>
              <a:cs typeface="Work Sans"/>
              <a:sym typeface="Work Sans"/>
            </a:endParaRPr>
          </a:p>
        </p:txBody>
      </p:sp>
      <p:sp>
        <p:nvSpPr>
          <p:cNvPr id="390" name="Google Shape;390;p42"/>
          <p:cNvSpPr txBox="1"/>
          <p:nvPr>
            <p:ph idx="1" type="body"/>
          </p:nvPr>
        </p:nvSpPr>
        <p:spPr>
          <a:xfrm>
            <a:off x="311700" y="1997575"/>
            <a:ext cx="16614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Description:</a:t>
            </a:r>
            <a:endParaRPr>
              <a:solidFill>
                <a:srgbClr val="FFFFFF"/>
              </a:solidFill>
              <a:latin typeface="Work Sans"/>
              <a:ea typeface="Work Sans"/>
              <a:cs typeface="Work Sans"/>
              <a:sym typeface="Work Sans"/>
            </a:endParaRPr>
          </a:p>
        </p:txBody>
      </p:sp>
      <p:pic>
        <p:nvPicPr>
          <p:cNvPr id="391" name="Google Shape;391;p42"/>
          <p:cNvPicPr preferRelativeResize="0"/>
          <p:nvPr/>
        </p:nvPicPr>
        <p:blipFill rotWithShape="1">
          <a:blip r:embed="rId3">
            <a:alphaModFix/>
          </a:blip>
          <a:srcRect b="31567" l="0" r="0" t="0"/>
          <a:stretch/>
        </p:blipFill>
        <p:spPr>
          <a:xfrm>
            <a:off x="5395600" y="0"/>
            <a:ext cx="2566332"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3"/>
          <p:cNvSpPr txBox="1"/>
          <p:nvPr>
            <p:ph type="title"/>
          </p:nvPr>
        </p:nvSpPr>
        <p:spPr>
          <a:xfrm>
            <a:off x="3682800" y="2100200"/>
            <a:ext cx="17784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11">
                <a:solidFill>
                  <a:schemeClr val="accent4"/>
                </a:solidFill>
                <a:latin typeface="Shrikhand"/>
                <a:ea typeface="Shrikhand"/>
                <a:cs typeface="Shrikhand"/>
                <a:sym typeface="Shrikhand"/>
              </a:rPr>
              <a:t>Task 3</a:t>
            </a:r>
            <a:endParaRPr sz="2511">
              <a:solidFill>
                <a:schemeClr val="accent4"/>
              </a:solidFill>
              <a:latin typeface="Shrikhand"/>
              <a:ea typeface="Shrikhand"/>
              <a:cs typeface="Shrikhand"/>
              <a:sym typeface="Shrikhand"/>
            </a:endParaRPr>
          </a:p>
        </p:txBody>
      </p:sp>
      <p:sp>
        <p:nvSpPr>
          <p:cNvPr id="397" name="Google Shape;397;p43"/>
          <p:cNvSpPr txBox="1"/>
          <p:nvPr>
            <p:ph idx="1" type="body"/>
          </p:nvPr>
        </p:nvSpPr>
        <p:spPr>
          <a:xfrm>
            <a:off x="1471650" y="2622600"/>
            <a:ext cx="6200700" cy="5349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lang="en" sz="2000">
                <a:solidFill>
                  <a:srgbClr val="FFFFFF"/>
                </a:solidFill>
                <a:latin typeface="Work Sans"/>
                <a:ea typeface="Work Sans"/>
                <a:cs typeface="Work Sans"/>
                <a:sym typeface="Work Sans"/>
              </a:rPr>
              <a:t>Discover music from a </a:t>
            </a:r>
            <a:r>
              <a:rPr lang="en" sz="2000">
                <a:solidFill>
                  <a:schemeClr val="accent5"/>
                </a:solidFill>
                <a:latin typeface="Work Sans"/>
                <a:ea typeface="Work Sans"/>
                <a:cs typeface="Work Sans"/>
                <a:sym typeface="Work Sans"/>
              </a:rPr>
              <a:t>community location</a:t>
            </a:r>
            <a:endParaRPr sz="2000">
              <a:solidFill>
                <a:schemeClr val="accent5"/>
              </a:solidFill>
              <a:latin typeface="Work Sans"/>
              <a:ea typeface="Work Sans"/>
              <a:cs typeface="Work Sans"/>
              <a:sym typeface="Work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4"/>
          <p:cNvSpPr txBox="1"/>
          <p:nvPr>
            <p:ph type="title"/>
          </p:nvPr>
        </p:nvSpPr>
        <p:spPr>
          <a:xfrm>
            <a:off x="311700" y="308950"/>
            <a:ext cx="2076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Task 3</a:t>
            </a:r>
            <a:endParaRPr sz="3511">
              <a:solidFill>
                <a:schemeClr val="accent4"/>
              </a:solidFill>
              <a:latin typeface="Shrikhand"/>
              <a:ea typeface="Shrikhand"/>
              <a:cs typeface="Shrikhand"/>
              <a:sym typeface="Shrikhand"/>
            </a:endParaRPr>
          </a:p>
        </p:txBody>
      </p:sp>
      <p:sp>
        <p:nvSpPr>
          <p:cNvPr id="403" name="Google Shape;403;p44"/>
          <p:cNvSpPr txBox="1"/>
          <p:nvPr>
            <p:ph idx="1" type="body"/>
          </p:nvPr>
        </p:nvSpPr>
        <p:spPr>
          <a:xfrm>
            <a:off x="2066975" y="1182975"/>
            <a:ext cx="26733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Community Locations</a:t>
            </a:r>
            <a:endParaRPr>
              <a:solidFill>
                <a:srgbClr val="FFFFFF"/>
              </a:solidFill>
              <a:latin typeface="Work Sans"/>
              <a:ea typeface="Work Sans"/>
              <a:cs typeface="Work Sans"/>
              <a:sym typeface="Work Sans"/>
            </a:endParaRPr>
          </a:p>
        </p:txBody>
      </p:sp>
      <p:sp>
        <p:nvSpPr>
          <p:cNvPr id="404" name="Google Shape;404;p44"/>
          <p:cNvSpPr txBox="1"/>
          <p:nvPr>
            <p:ph idx="1" type="body"/>
          </p:nvPr>
        </p:nvSpPr>
        <p:spPr>
          <a:xfrm>
            <a:off x="2066975" y="3676975"/>
            <a:ext cx="2618700" cy="942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523"/>
              <a:buNone/>
            </a:pPr>
            <a:r>
              <a:rPr lang="en" sz="1255">
                <a:solidFill>
                  <a:srgbClr val="FFFFFF"/>
                </a:solidFill>
                <a:latin typeface="Work Sans"/>
                <a:ea typeface="Work Sans"/>
                <a:cs typeface="Work Sans"/>
                <a:sym typeface="Work Sans"/>
              </a:rPr>
              <a:t>Get introduced to new music and expand your musical palette.</a:t>
            </a:r>
            <a:endParaRPr sz="1255">
              <a:solidFill>
                <a:srgbClr val="FFFFFF"/>
              </a:solidFill>
              <a:latin typeface="Work Sans"/>
              <a:ea typeface="Work Sans"/>
              <a:cs typeface="Work Sans"/>
              <a:sym typeface="Work Sans"/>
            </a:endParaRPr>
          </a:p>
          <a:p>
            <a:pPr indent="0" lvl="0" marL="0" rtl="0" algn="l">
              <a:lnSpc>
                <a:spcPct val="150000"/>
              </a:lnSpc>
              <a:spcBef>
                <a:spcPts val="1200"/>
              </a:spcBef>
              <a:spcAft>
                <a:spcPts val="1200"/>
              </a:spcAft>
              <a:buSzPts val="605"/>
              <a:buNone/>
            </a:pPr>
            <a:r>
              <a:t/>
            </a:r>
            <a:endParaRPr sz="1290">
              <a:solidFill>
                <a:srgbClr val="FFFFFF"/>
              </a:solidFill>
              <a:latin typeface="Work Sans"/>
              <a:ea typeface="Work Sans"/>
              <a:cs typeface="Work Sans"/>
              <a:sym typeface="Work Sans"/>
            </a:endParaRPr>
          </a:p>
        </p:txBody>
      </p:sp>
      <p:sp>
        <p:nvSpPr>
          <p:cNvPr id="405" name="Google Shape;405;p44"/>
          <p:cNvSpPr txBox="1"/>
          <p:nvPr>
            <p:ph idx="1" type="body"/>
          </p:nvPr>
        </p:nvSpPr>
        <p:spPr>
          <a:xfrm>
            <a:off x="1004375" y="1182975"/>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Item:</a:t>
            </a:r>
            <a:endParaRPr>
              <a:solidFill>
                <a:srgbClr val="FFFFFF"/>
              </a:solidFill>
              <a:latin typeface="Work Sans"/>
              <a:ea typeface="Work Sans"/>
              <a:cs typeface="Work Sans"/>
              <a:sym typeface="Work Sans"/>
            </a:endParaRPr>
          </a:p>
        </p:txBody>
      </p:sp>
      <p:sp>
        <p:nvSpPr>
          <p:cNvPr id="406" name="Google Shape;406;p44"/>
          <p:cNvSpPr txBox="1"/>
          <p:nvPr>
            <p:ph idx="1" type="body"/>
          </p:nvPr>
        </p:nvSpPr>
        <p:spPr>
          <a:xfrm>
            <a:off x="1004375" y="3629275"/>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Value:</a:t>
            </a:r>
            <a:endParaRPr>
              <a:solidFill>
                <a:srgbClr val="FFFFFF"/>
              </a:solidFill>
              <a:latin typeface="Work Sans"/>
              <a:ea typeface="Work Sans"/>
              <a:cs typeface="Work Sans"/>
              <a:sym typeface="Work Sans"/>
            </a:endParaRPr>
          </a:p>
        </p:txBody>
      </p:sp>
      <p:sp>
        <p:nvSpPr>
          <p:cNvPr id="407" name="Google Shape;407;p44"/>
          <p:cNvSpPr txBox="1"/>
          <p:nvPr>
            <p:ph idx="1" type="body"/>
          </p:nvPr>
        </p:nvSpPr>
        <p:spPr>
          <a:xfrm>
            <a:off x="2066975" y="1913075"/>
            <a:ext cx="2618700" cy="1521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SzPts val="523"/>
              <a:buNone/>
            </a:pPr>
            <a:r>
              <a:rPr lang="en" sz="1255">
                <a:solidFill>
                  <a:srgbClr val="FFFFFF"/>
                </a:solidFill>
                <a:latin typeface="Work Sans"/>
                <a:ea typeface="Work Sans"/>
                <a:cs typeface="Work Sans"/>
                <a:sym typeface="Work Sans"/>
              </a:rPr>
              <a:t>Discover music in unique ways by getting auto-generated playlists of music played near you, in cities around the world, and locations you pin. </a:t>
            </a:r>
            <a:endParaRPr sz="1255">
              <a:solidFill>
                <a:srgbClr val="FFFFFF"/>
              </a:solidFill>
              <a:latin typeface="Work Sans"/>
              <a:ea typeface="Work Sans"/>
              <a:cs typeface="Work Sans"/>
              <a:sym typeface="Work Sans"/>
            </a:endParaRPr>
          </a:p>
        </p:txBody>
      </p:sp>
      <p:sp>
        <p:nvSpPr>
          <p:cNvPr id="408" name="Google Shape;408;p44"/>
          <p:cNvSpPr txBox="1"/>
          <p:nvPr>
            <p:ph idx="1" type="body"/>
          </p:nvPr>
        </p:nvSpPr>
        <p:spPr>
          <a:xfrm>
            <a:off x="405575" y="1913075"/>
            <a:ext cx="16614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Description:</a:t>
            </a:r>
            <a:endParaRPr>
              <a:solidFill>
                <a:srgbClr val="FFFFFF"/>
              </a:solidFill>
              <a:latin typeface="Work Sans"/>
              <a:ea typeface="Work Sans"/>
              <a:cs typeface="Work Sans"/>
              <a:sym typeface="Work Sans"/>
            </a:endParaRPr>
          </a:p>
        </p:txBody>
      </p:sp>
      <p:pic>
        <p:nvPicPr>
          <p:cNvPr id="409" name="Google Shape;409;p44"/>
          <p:cNvPicPr preferRelativeResize="0"/>
          <p:nvPr/>
        </p:nvPicPr>
        <p:blipFill rotWithShape="1">
          <a:blip r:embed="rId3">
            <a:alphaModFix/>
          </a:blip>
          <a:srcRect b="0" l="0" r="0" t="4306"/>
          <a:stretch/>
        </p:blipFill>
        <p:spPr>
          <a:xfrm>
            <a:off x="5489947" y="0"/>
            <a:ext cx="2480155" cy="5143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5"/>
          <p:cNvSpPr txBox="1"/>
          <p:nvPr>
            <p:ph type="title"/>
          </p:nvPr>
        </p:nvSpPr>
        <p:spPr>
          <a:xfrm>
            <a:off x="311700" y="308950"/>
            <a:ext cx="26793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Task 3</a:t>
            </a:r>
            <a:endParaRPr sz="3511">
              <a:solidFill>
                <a:schemeClr val="accent4"/>
              </a:solidFill>
              <a:latin typeface="Shrikhand"/>
              <a:ea typeface="Shrikhand"/>
              <a:cs typeface="Shrikhand"/>
              <a:sym typeface="Shrikhand"/>
            </a:endParaRPr>
          </a:p>
        </p:txBody>
      </p:sp>
      <p:sp>
        <p:nvSpPr>
          <p:cNvPr id="415" name="Google Shape;415;p45"/>
          <p:cNvSpPr txBox="1"/>
          <p:nvPr>
            <p:ph idx="1" type="body"/>
          </p:nvPr>
        </p:nvSpPr>
        <p:spPr>
          <a:xfrm>
            <a:off x="2066975" y="1182975"/>
            <a:ext cx="26733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Community Locations</a:t>
            </a:r>
            <a:endParaRPr>
              <a:solidFill>
                <a:srgbClr val="FFFFFF"/>
              </a:solidFill>
              <a:latin typeface="Work Sans"/>
              <a:ea typeface="Work Sans"/>
              <a:cs typeface="Work Sans"/>
              <a:sym typeface="Work Sans"/>
            </a:endParaRPr>
          </a:p>
        </p:txBody>
      </p:sp>
      <p:sp>
        <p:nvSpPr>
          <p:cNvPr id="416" name="Google Shape;416;p45"/>
          <p:cNvSpPr txBox="1"/>
          <p:nvPr>
            <p:ph idx="1" type="body"/>
          </p:nvPr>
        </p:nvSpPr>
        <p:spPr>
          <a:xfrm>
            <a:off x="2066975" y="3676975"/>
            <a:ext cx="2618700" cy="942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523"/>
              <a:buNone/>
            </a:pPr>
            <a:r>
              <a:rPr lang="en" sz="1255">
                <a:solidFill>
                  <a:srgbClr val="FFFFFF"/>
                </a:solidFill>
                <a:latin typeface="Work Sans"/>
                <a:ea typeface="Work Sans"/>
                <a:cs typeface="Work Sans"/>
                <a:sym typeface="Work Sans"/>
              </a:rPr>
              <a:t>Get introduced to new music and expand your musical palette.</a:t>
            </a:r>
            <a:endParaRPr sz="1255">
              <a:solidFill>
                <a:srgbClr val="FFFFFF"/>
              </a:solidFill>
              <a:latin typeface="Work Sans"/>
              <a:ea typeface="Work Sans"/>
              <a:cs typeface="Work Sans"/>
              <a:sym typeface="Work Sans"/>
            </a:endParaRPr>
          </a:p>
          <a:p>
            <a:pPr indent="0" lvl="0" marL="0" rtl="0" algn="l">
              <a:lnSpc>
                <a:spcPct val="150000"/>
              </a:lnSpc>
              <a:spcBef>
                <a:spcPts val="1200"/>
              </a:spcBef>
              <a:spcAft>
                <a:spcPts val="1200"/>
              </a:spcAft>
              <a:buSzPts val="605"/>
              <a:buNone/>
            </a:pPr>
            <a:r>
              <a:t/>
            </a:r>
            <a:endParaRPr sz="1290">
              <a:solidFill>
                <a:srgbClr val="FFFFFF"/>
              </a:solidFill>
              <a:latin typeface="Work Sans"/>
              <a:ea typeface="Work Sans"/>
              <a:cs typeface="Work Sans"/>
              <a:sym typeface="Work Sans"/>
            </a:endParaRPr>
          </a:p>
        </p:txBody>
      </p:sp>
      <p:sp>
        <p:nvSpPr>
          <p:cNvPr id="417" name="Google Shape;417;p45"/>
          <p:cNvSpPr txBox="1"/>
          <p:nvPr>
            <p:ph idx="1" type="body"/>
          </p:nvPr>
        </p:nvSpPr>
        <p:spPr>
          <a:xfrm>
            <a:off x="1004375" y="1182975"/>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Item:</a:t>
            </a:r>
            <a:endParaRPr>
              <a:solidFill>
                <a:srgbClr val="FFFFFF"/>
              </a:solidFill>
              <a:latin typeface="Work Sans"/>
              <a:ea typeface="Work Sans"/>
              <a:cs typeface="Work Sans"/>
              <a:sym typeface="Work Sans"/>
            </a:endParaRPr>
          </a:p>
        </p:txBody>
      </p:sp>
      <p:sp>
        <p:nvSpPr>
          <p:cNvPr id="418" name="Google Shape;418;p45"/>
          <p:cNvSpPr txBox="1"/>
          <p:nvPr>
            <p:ph idx="1" type="body"/>
          </p:nvPr>
        </p:nvSpPr>
        <p:spPr>
          <a:xfrm>
            <a:off x="1004375" y="3629275"/>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Value:</a:t>
            </a:r>
            <a:endParaRPr>
              <a:solidFill>
                <a:srgbClr val="FFFFFF"/>
              </a:solidFill>
              <a:latin typeface="Work Sans"/>
              <a:ea typeface="Work Sans"/>
              <a:cs typeface="Work Sans"/>
              <a:sym typeface="Work Sans"/>
            </a:endParaRPr>
          </a:p>
        </p:txBody>
      </p:sp>
      <p:sp>
        <p:nvSpPr>
          <p:cNvPr id="419" name="Google Shape;419;p45"/>
          <p:cNvSpPr txBox="1"/>
          <p:nvPr>
            <p:ph idx="1" type="body"/>
          </p:nvPr>
        </p:nvSpPr>
        <p:spPr>
          <a:xfrm>
            <a:off x="2066975" y="1913075"/>
            <a:ext cx="2618700" cy="1521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SzPts val="523"/>
              <a:buNone/>
            </a:pPr>
            <a:r>
              <a:rPr lang="en" sz="1255">
                <a:solidFill>
                  <a:srgbClr val="FFFFFF"/>
                </a:solidFill>
                <a:latin typeface="Work Sans"/>
                <a:ea typeface="Work Sans"/>
                <a:cs typeface="Work Sans"/>
                <a:sym typeface="Work Sans"/>
              </a:rPr>
              <a:t>Discover music in unique ways by getting auto-generated playlists of music played near you, in cities around the world, and locations you pin. </a:t>
            </a:r>
            <a:endParaRPr sz="1255">
              <a:solidFill>
                <a:srgbClr val="FFFFFF"/>
              </a:solidFill>
              <a:latin typeface="Work Sans"/>
              <a:ea typeface="Work Sans"/>
              <a:cs typeface="Work Sans"/>
              <a:sym typeface="Work Sans"/>
            </a:endParaRPr>
          </a:p>
        </p:txBody>
      </p:sp>
      <p:sp>
        <p:nvSpPr>
          <p:cNvPr id="420" name="Google Shape;420;p45"/>
          <p:cNvSpPr txBox="1"/>
          <p:nvPr>
            <p:ph idx="1" type="body"/>
          </p:nvPr>
        </p:nvSpPr>
        <p:spPr>
          <a:xfrm>
            <a:off x="405575" y="1913075"/>
            <a:ext cx="16614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Description:</a:t>
            </a:r>
            <a:endParaRPr>
              <a:solidFill>
                <a:srgbClr val="FFFFFF"/>
              </a:solidFill>
              <a:latin typeface="Work Sans"/>
              <a:ea typeface="Work Sans"/>
              <a:cs typeface="Work Sans"/>
              <a:sym typeface="Work Sans"/>
            </a:endParaRPr>
          </a:p>
        </p:txBody>
      </p:sp>
      <p:pic>
        <p:nvPicPr>
          <p:cNvPr id="421" name="Google Shape;421;p45"/>
          <p:cNvPicPr preferRelativeResize="0"/>
          <p:nvPr/>
        </p:nvPicPr>
        <p:blipFill rotWithShape="1">
          <a:blip r:embed="rId3">
            <a:alphaModFix/>
          </a:blip>
          <a:srcRect b="12556" l="0" r="0" t="0"/>
          <a:stretch/>
        </p:blipFill>
        <p:spPr>
          <a:xfrm>
            <a:off x="5543350" y="0"/>
            <a:ext cx="2373350" cy="51434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6"/>
          <p:cNvSpPr txBox="1"/>
          <p:nvPr>
            <p:ph type="title"/>
          </p:nvPr>
        </p:nvSpPr>
        <p:spPr>
          <a:xfrm>
            <a:off x="311700" y="308950"/>
            <a:ext cx="2202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Task 3</a:t>
            </a:r>
            <a:endParaRPr sz="3511">
              <a:solidFill>
                <a:schemeClr val="accent4"/>
              </a:solidFill>
              <a:latin typeface="Shrikhand"/>
              <a:ea typeface="Shrikhand"/>
              <a:cs typeface="Shrikhand"/>
              <a:sym typeface="Shrikhand"/>
            </a:endParaRPr>
          </a:p>
        </p:txBody>
      </p:sp>
      <p:pic>
        <p:nvPicPr>
          <p:cNvPr id="427" name="Google Shape;427;p46"/>
          <p:cNvPicPr preferRelativeResize="0"/>
          <p:nvPr/>
        </p:nvPicPr>
        <p:blipFill rotWithShape="1">
          <a:blip r:embed="rId3">
            <a:alphaModFix/>
          </a:blip>
          <a:srcRect b="0" l="0" r="0" t="2799"/>
          <a:stretch/>
        </p:blipFill>
        <p:spPr>
          <a:xfrm>
            <a:off x="5509125" y="0"/>
            <a:ext cx="2441800" cy="5143501"/>
          </a:xfrm>
          <a:prstGeom prst="rect">
            <a:avLst/>
          </a:prstGeom>
          <a:noFill/>
          <a:ln>
            <a:noFill/>
          </a:ln>
        </p:spPr>
      </p:pic>
      <p:sp>
        <p:nvSpPr>
          <p:cNvPr id="428" name="Google Shape;428;p46"/>
          <p:cNvSpPr txBox="1"/>
          <p:nvPr>
            <p:ph idx="1" type="body"/>
          </p:nvPr>
        </p:nvSpPr>
        <p:spPr>
          <a:xfrm>
            <a:off x="2066975" y="1182975"/>
            <a:ext cx="26733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Community Locations</a:t>
            </a:r>
            <a:endParaRPr>
              <a:solidFill>
                <a:srgbClr val="FFFFFF"/>
              </a:solidFill>
              <a:latin typeface="Work Sans"/>
              <a:ea typeface="Work Sans"/>
              <a:cs typeface="Work Sans"/>
              <a:sym typeface="Work Sans"/>
            </a:endParaRPr>
          </a:p>
        </p:txBody>
      </p:sp>
      <p:sp>
        <p:nvSpPr>
          <p:cNvPr id="429" name="Google Shape;429;p46"/>
          <p:cNvSpPr txBox="1"/>
          <p:nvPr>
            <p:ph idx="1" type="body"/>
          </p:nvPr>
        </p:nvSpPr>
        <p:spPr>
          <a:xfrm>
            <a:off x="2066975" y="3676975"/>
            <a:ext cx="2618700" cy="942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523"/>
              <a:buNone/>
            </a:pPr>
            <a:r>
              <a:rPr lang="en" sz="1255">
                <a:solidFill>
                  <a:srgbClr val="FFFFFF"/>
                </a:solidFill>
                <a:latin typeface="Work Sans"/>
                <a:ea typeface="Work Sans"/>
                <a:cs typeface="Work Sans"/>
                <a:sym typeface="Work Sans"/>
              </a:rPr>
              <a:t>Get introduced to new music and expand your musical palette.</a:t>
            </a:r>
            <a:endParaRPr sz="1255">
              <a:solidFill>
                <a:srgbClr val="FFFFFF"/>
              </a:solidFill>
              <a:latin typeface="Work Sans"/>
              <a:ea typeface="Work Sans"/>
              <a:cs typeface="Work Sans"/>
              <a:sym typeface="Work Sans"/>
            </a:endParaRPr>
          </a:p>
          <a:p>
            <a:pPr indent="0" lvl="0" marL="0" rtl="0" algn="l">
              <a:lnSpc>
                <a:spcPct val="150000"/>
              </a:lnSpc>
              <a:spcBef>
                <a:spcPts val="1200"/>
              </a:spcBef>
              <a:spcAft>
                <a:spcPts val="1200"/>
              </a:spcAft>
              <a:buSzPts val="605"/>
              <a:buNone/>
            </a:pPr>
            <a:r>
              <a:t/>
            </a:r>
            <a:endParaRPr sz="1290">
              <a:solidFill>
                <a:srgbClr val="FFFFFF"/>
              </a:solidFill>
              <a:latin typeface="Work Sans"/>
              <a:ea typeface="Work Sans"/>
              <a:cs typeface="Work Sans"/>
              <a:sym typeface="Work Sans"/>
            </a:endParaRPr>
          </a:p>
        </p:txBody>
      </p:sp>
      <p:sp>
        <p:nvSpPr>
          <p:cNvPr id="430" name="Google Shape;430;p46"/>
          <p:cNvSpPr txBox="1"/>
          <p:nvPr>
            <p:ph idx="1" type="body"/>
          </p:nvPr>
        </p:nvSpPr>
        <p:spPr>
          <a:xfrm>
            <a:off x="1004375" y="1182975"/>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Item:</a:t>
            </a:r>
            <a:endParaRPr>
              <a:solidFill>
                <a:srgbClr val="FFFFFF"/>
              </a:solidFill>
              <a:latin typeface="Work Sans"/>
              <a:ea typeface="Work Sans"/>
              <a:cs typeface="Work Sans"/>
              <a:sym typeface="Work Sans"/>
            </a:endParaRPr>
          </a:p>
        </p:txBody>
      </p:sp>
      <p:sp>
        <p:nvSpPr>
          <p:cNvPr id="431" name="Google Shape;431;p46"/>
          <p:cNvSpPr txBox="1"/>
          <p:nvPr>
            <p:ph idx="1" type="body"/>
          </p:nvPr>
        </p:nvSpPr>
        <p:spPr>
          <a:xfrm>
            <a:off x="1004375" y="3629275"/>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Value:</a:t>
            </a:r>
            <a:endParaRPr>
              <a:solidFill>
                <a:srgbClr val="FFFFFF"/>
              </a:solidFill>
              <a:latin typeface="Work Sans"/>
              <a:ea typeface="Work Sans"/>
              <a:cs typeface="Work Sans"/>
              <a:sym typeface="Work Sans"/>
            </a:endParaRPr>
          </a:p>
        </p:txBody>
      </p:sp>
      <p:sp>
        <p:nvSpPr>
          <p:cNvPr id="432" name="Google Shape;432;p46"/>
          <p:cNvSpPr txBox="1"/>
          <p:nvPr>
            <p:ph idx="1" type="body"/>
          </p:nvPr>
        </p:nvSpPr>
        <p:spPr>
          <a:xfrm>
            <a:off x="2066975" y="1913075"/>
            <a:ext cx="2618700" cy="1521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SzPts val="523"/>
              <a:buNone/>
            </a:pPr>
            <a:r>
              <a:rPr lang="en" sz="1255">
                <a:solidFill>
                  <a:srgbClr val="FFFFFF"/>
                </a:solidFill>
                <a:latin typeface="Work Sans"/>
                <a:ea typeface="Work Sans"/>
                <a:cs typeface="Work Sans"/>
                <a:sym typeface="Work Sans"/>
              </a:rPr>
              <a:t>Discover music in unique ways by getting auto-generated playlists of music played near you, in cities around the world, and locations you pin. </a:t>
            </a:r>
            <a:endParaRPr sz="1255">
              <a:solidFill>
                <a:srgbClr val="FFFFFF"/>
              </a:solidFill>
              <a:latin typeface="Work Sans"/>
              <a:ea typeface="Work Sans"/>
              <a:cs typeface="Work Sans"/>
              <a:sym typeface="Work Sans"/>
            </a:endParaRPr>
          </a:p>
        </p:txBody>
      </p:sp>
      <p:sp>
        <p:nvSpPr>
          <p:cNvPr id="433" name="Google Shape;433;p46"/>
          <p:cNvSpPr txBox="1"/>
          <p:nvPr>
            <p:ph idx="1" type="body"/>
          </p:nvPr>
        </p:nvSpPr>
        <p:spPr>
          <a:xfrm>
            <a:off x="405575" y="1913075"/>
            <a:ext cx="16614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Description:</a:t>
            </a:r>
            <a:endParaRPr>
              <a:solidFill>
                <a:srgbClr val="FFFFFF"/>
              </a:solidFill>
              <a:latin typeface="Work Sans"/>
              <a:ea typeface="Work Sans"/>
              <a:cs typeface="Work Sans"/>
              <a:sym typeface="Work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7"/>
          <p:cNvSpPr txBox="1"/>
          <p:nvPr>
            <p:ph type="title"/>
          </p:nvPr>
        </p:nvSpPr>
        <p:spPr>
          <a:xfrm>
            <a:off x="311700" y="308950"/>
            <a:ext cx="26793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Task 3</a:t>
            </a:r>
            <a:endParaRPr sz="3511">
              <a:solidFill>
                <a:schemeClr val="accent4"/>
              </a:solidFill>
              <a:latin typeface="Shrikhand"/>
              <a:ea typeface="Shrikhand"/>
              <a:cs typeface="Shrikhand"/>
              <a:sym typeface="Shrikhand"/>
            </a:endParaRPr>
          </a:p>
        </p:txBody>
      </p:sp>
      <p:pic>
        <p:nvPicPr>
          <p:cNvPr id="439" name="Google Shape;439;p47"/>
          <p:cNvPicPr preferRelativeResize="0"/>
          <p:nvPr/>
        </p:nvPicPr>
        <p:blipFill>
          <a:blip r:embed="rId3">
            <a:alphaModFix/>
          </a:blip>
          <a:stretch>
            <a:fillRect/>
          </a:stretch>
        </p:blipFill>
        <p:spPr>
          <a:xfrm>
            <a:off x="5543350" y="0"/>
            <a:ext cx="2373346" cy="5143501"/>
          </a:xfrm>
          <a:prstGeom prst="rect">
            <a:avLst/>
          </a:prstGeom>
          <a:noFill/>
          <a:ln>
            <a:noFill/>
          </a:ln>
        </p:spPr>
      </p:pic>
      <p:sp>
        <p:nvSpPr>
          <p:cNvPr id="440" name="Google Shape;440;p47"/>
          <p:cNvSpPr txBox="1"/>
          <p:nvPr>
            <p:ph idx="1" type="body"/>
          </p:nvPr>
        </p:nvSpPr>
        <p:spPr>
          <a:xfrm>
            <a:off x="2066975" y="1182975"/>
            <a:ext cx="26733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Community Locations</a:t>
            </a:r>
            <a:endParaRPr>
              <a:solidFill>
                <a:srgbClr val="FFFFFF"/>
              </a:solidFill>
              <a:latin typeface="Work Sans"/>
              <a:ea typeface="Work Sans"/>
              <a:cs typeface="Work Sans"/>
              <a:sym typeface="Work Sans"/>
            </a:endParaRPr>
          </a:p>
        </p:txBody>
      </p:sp>
      <p:sp>
        <p:nvSpPr>
          <p:cNvPr id="441" name="Google Shape;441;p47"/>
          <p:cNvSpPr txBox="1"/>
          <p:nvPr>
            <p:ph idx="1" type="body"/>
          </p:nvPr>
        </p:nvSpPr>
        <p:spPr>
          <a:xfrm>
            <a:off x="2066975" y="3676975"/>
            <a:ext cx="2618700" cy="942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523"/>
              <a:buNone/>
            </a:pPr>
            <a:r>
              <a:rPr lang="en" sz="1255">
                <a:solidFill>
                  <a:srgbClr val="FFFFFF"/>
                </a:solidFill>
                <a:latin typeface="Work Sans"/>
                <a:ea typeface="Work Sans"/>
                <a:cs typeface="Work Sans"/>
                <a:sym typeface="Work Sans"/>
              </a:rPr>
              <a:t>Get introduced to new music and expand your musical palette.</a:t>
            </a:r>
            <a:endParaRPr sz="1255">
              <a:solidFill>
                <a:srgbClr val="FFFFFF"/>
              </a:solidFill>
              <a:latin typeface="Work Sans"/>
              <a:ea typeface="Work Sans"/>
              <a:cs typeface="Work Sans"/>
              <a:sym typeface="Work Sans"/>
            </a:endParaRPr>
          </a:p>
          <a:p>
            <a:pPr indent="0" lvl="0" marL="0" rtl="0" algn="l">
              <a:lnSpc>
                <a:spcPct val="150000"/>
              </a:lnSpc>
              <a:spcBef>
                <a:spcPts val="1200"/>
              </a:spcBef>
              <a:spcAft>
                <a:spcPts val="1200"/>
              </a:spcAft>
              <a:buSzPts val="605"/>
              <a:buNone/>
            </a:pPr>
            <a:r>
              <a:t/>
            </a:r>
            <a:endParaRPr sz="1290">
              <a:solidFill>
                <a:srgbClr val="FFFFFF"/>
              </a:solidFill>
              <a:latin typeface="Work Sans"/>
              <a:ea typeface="Work Sans"/>
              <a:cs typeface="Work Sans"/>
              <a:sym typeface="Work Sans"/>
            </a:endParaRPr>
          </a:p>
        </p:txBody>
      </p:sp>
      <p:sp>
        <p:nvSpPr>
          <p:cNvPr id="442" name="Google Shape;442;p47"/>
          <p:cNvSpPr txBox="1"/>
          <p:nvPr>
            <p:ph idx="1" type="body"/>
          </p:nvPr>
        </p:nvSpPr>
        <p:spPr>
          <a:xfrm>
            <a:off x="1004375" y="1182975"/>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Item:</a:t>
            </a:r>
            <a:endParaRPr>
              <a:solidFill>
                <a:srgbClr val="FFFFFF"/>
              </a:solidFill>
              <a:latin typeface="Work Sans"/>
              <a:ea typeface="Work Sans"/>
              <a:cs typeface="Work Sans"/>
              <a:sym typeface="Work Sans"/>
            </a:endParaRPr>
          </a:p>
        </p:txBody>
      </p:sp>
      <p:sp>
        <p:nvSpPr>
          <p:cNvPr id="443" name="Google Shape;443;p47"/>
          <p:cNvSpPr txBox="1"/>
          <p:nvPr>
            <p:ph idx="1" type="body"/>
          </p:nvPr>
        </p:nvSpPr>
        <p:spPr>
          <a:xfrm>
            <a:off x="1004375" y="3629275"/>
            <a:ext cx="10626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Value:</a:t>
            </a:r>
            <a:endParaRPr>
              <a:solidFill>
                <a:srgbClr val="FFFFFF"/>
              </a:solidFill>
              <a:latin typeface="Work Sans"/>
              <a:ea typeface="Work Sans"/>
              <a:cs typeface="Work Sans"/>
              <a:sym typeface="Work Sans"/>
            </a:endParaRPr>
          </a:p>
        </p:txBody>
      </p:sp>
      <p:sp>
        <p:nvSpPr>
          <p:cNvPr id="444" name="Google Shape;444;p47"/>
          <p:cNvSpPr txBox="1"/>
          <p:nvPr>
            <p:ph idx="1" type="body"/>
          </p:nvPr>
        </p:nvSpPr>
        <p:spPr>
          <a:xfrm>
            <a:off x="2066975" y="1913075"/>
            <a:ext cx="2618700" cy="1521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SzPts val="523"/>
              <a:buNone/>
            </a:pPr>
            <a:r>
              <a:rPr lang="en" sz="1255">
                <a:solidFill>
                  <a:srgbClr val="FFFFFF"/>
                </a:solidFill>
                <a:latin typeface="Work Sans"/>
                <a:ea typeface="Work Sans"/>
                <a:cs typeface="Work Sans"/>
                <a:sym typeface="Work Sans"/>
              </a:rPr>
              <a:t>Discover music in unique ways by getting auto-generated playlists of music played near you, in cities around the world, and locations you pin. </a:t>
            </a:r>
            <a:endParaRPr sz="1255">
              <a:solidFill>
                <a:srgbClr val="FFFFFF"/>
              </a:solidFill>
              <a:latin typeface="Work Sans"/>
              <a:ea typeface="Work Sans"/>
              <a:cs typeface="Work Sans"/>
              <a:sym typeface="Work Sans"/>
            </a:endParaRPr>
          </a:p>
        </p:txBody>
      </p:sp>
      <p:sp>
        <p:nvSpPr>
          <p:cNvPr id="445" name="Google Shape;445;p47"/>
          <p:cNvSpPr txBox="1"/>
          <p:nvPr>
            <p:ph idx="1" type="body"/>
          </p:nvPr>
        </p:nvSpPr>
        <p:spPr>
          <a:xfrm>
            <a:off x="405575" y="1913075"/>
            <a:ext cx="1661400" cy="534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FFFFFF"/>
                </a:solidFill>
                <a:latin typeface="Work Sans"/>
                <a:ea typeface="Work Sans"/>
                <a:cs typeface="Work Sans"/>
                <a:sym typeface="Work Sans"/>
              </a:rPr>
              <a:t>Description:</a:t>
            </a:r>
            <a:endParaRPr>
              <a:solidFill>
                <a:srgbClr val="FFFFFF"/>
              </a:solidFill>
              <a:latin typeface="Work Sans"/>
              <a:ea typeface="Work Sans"/>
              <a:cs typeface="Work Sans"/>
              <a:sym typeface="Work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49" name="Shape 449"/>
        <p:cNvGrpSpPr/>
        <p:nvPr/>
      </p:nvGrpSpPr>
      <p:grpSpPr>
        <a:xfrm>
          <a:off x="0" y="0"/>
          <a:ext cx="0" cy="0"/>
          <a:chOff x="0" y="0"/>
          <a:chExt cx="0" cy="0"/>
        </a:xfrm>
      </p:grpSpPr>
      <p:sp>
        <p:nvSpPr>
          <p:cNvPr id="450" name="Google Shape;450;p48"/>
          <p:cNvSpPr txBox="1"/>
          <p:nvPr>
            <p:ph type="title"/>
          </p:nvPr>
        </p:nvSpPr>
        <p:spPr>
          <a:xfrm>
            <a:off x="490250" y="526350"/>
            <a:ext cx="7165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500">
                <a:solidFill>
                  <a:srgbClr val="FFFFFF"/>
                </a:solidFill>
                <a:latin typeface="Shrikhand"/>
                <a:ea typeface="Shrikhand"/>
                <a:cs typeface="Shrikhand"/>
                <a:sym typeface="Shrikhand"/>
              </a:rPr>
              <a:t>04</a:t>
            </a:r>
            <a:endParaRPr sz="3500">
              <a:solidFill>
                <a:srgbClr val="FFFFFF"/>
              </a:solidFill>
              <a:latin typeface="Shrikhand"/>
              <a:ea typeface="Shrikhand"/>
              <a:cs typeface="Shrikhand"/>
              <a:sym typeface="Shrikhand"/>
            </a:endParaRPr>
          </a:p>
          <a:p>
            <a:pPr indent="0" lvl="0" marL="0" rtl="0" algn="l">
              <a:spcBef>
                <a:spcPts val="0"/>
              </a:spcBef>
              <a:spcAft>
                <a:spcPts val="0"/>
              </a:spcAft>
              <a:buNone/>
            </a:pPr>
            <a:r>
              <a:rPr lang="en" sz="6000">
                <a:solidFill>
                  <a:srgbClr val="FFFFFF"/>
                </a:solidFill>
                <a:latin typeface="Shrikhand"/>
                <a:ea typeface="Shrikhand"/>
                <a:cs typeface="Shrikhand"/>
                <a:sym typeface="Shrikhand"/>
              </a:rPr>
              <a:t>Future Work</a:t>
            </a:r>
            <a:endParaRPr sz="6000">
              <a:solidFill>
                <a:srgbClr val="FFFFFF"/>
              </a:solidFill>
              <a:latin typeface="Work Sans"/>
              <a:ea typeface="Work Sans"/>
              <a:cs typeface="Work Sans"/>
              <a:sym typeface="Work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11">
                <a:solidFill>
                  <a:schemeClr val="accent4"/>
                </a:solidFill>
                <a:latin typeface="Shrikhand"/>
                <a:ea typeface="Shrikhand"/>
                <a:cs typeface="Shrikhand"/>
                <a:sym typeface="Shrikhand"/>
              </a:rPr>
              <a:t>What’s Missing &amp; Next Steps</a:t>
            </a:r>
            <a:endParaRPr sz="3211">
              <a:solidFill>
                <a:schemeClr val="accent4"/>
              </a:solidFill>
              <a:latin typeface="Shrikhand"/>
              <a:ea typeface="Shrikhand"/>
              <a:cs typeface="Shrikhand"/>
              <a:sym typeface="Shrikhand"/>
            </a:endParaRPr>
          </a:p>
        </p:txBody>
      </p:sp>
      <p:sp>
        <p:nvSpPr>
          <p:cNvPr id="456" name="Google Shape;456;p49"/>
          <p:cNvSpPr txBox="1"/>
          <p:nvPr/>
        </p:nvSpPr>
        <p:spPr>
          <a:xfrm flipH="1">
            <a:off x="808787" y="1152425"/>
            <a:ext cx="1767000" cy="10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Work Sans"/>
                <a:ea typeface="Work Sans"/>
                <a:cs typeface="Work Sans"/>
                <a:sym typeface="Work Sans"/>
              </a:rPr>
              <a:t>Location Database</a:t>
            </a:r>
            <a:endParaRPr sz="1200">
              <a:solidFill>
                <a:srgbClr val="FFFFFF"/>
              </a:solidFill>
              <a:latin typeface="Work Sans"/>
              <a:ea typeface="Work Sans"/>
              <a:cs typeface="Work Sans"/>
              <a:sym typeface="Work Sans"/>
            </a:endParaRPr>
          </a:p>
          <a:p>
            <a:pPr indent="0" lvl="0" marL="0" rtl="0" algn="ctr">
              <a:spcBef>
                <a:spcPts val="0"/>
              </a:spcBef>
              <a:spcAft>
                <a:spcPts val="0"/>
              </a:spcAft>
              <a:buNone/>
            </a:pPr>
            <a:r>
              <a:rPr lang="en" sz="1200">
                <a:solidFill>
                  <a:srgbClr val="FFFFFF"/>
                </a:solidFill>
                <a:latin typeface="Work Sans"/>
                <a:ea typeface="Work Sans"/>
                <a:cs typeface="Work Sans"/>
                <a:sym typeface="Work Sans"/>
              </a:rPr>
              <a:t>Connect location pins to backend database</a:t>
            </a:r>
            <a:endParaRPr sz="1200">
              <a:solidFill>
                <a:srgbClr val="FFFFFF"/>
              </a:solidFill>
              <a:latin typeface="Work Sans"/>
              <a:ea typeface="Work Sans"/>
              <a:cs typeface="Work Sans"/>
              <a:sym typeface="Work Sans"/>
            </a:endParaRPr>
          </a:p>
        </p:txBody>
      </p:sp>
      <p:cxnSp>
        <p:nvCxnSpPr>
          <p:cNvPr id="457" name="Google Shape;457;p49"/>
          <p:cNvCxnSpPr/>
          <p:nvPr/>
        </p:nvCxnSpPr>
        <p:spPr>
          <a:xfrm>
            <a:off x="1699022" y="3353570"/>
            <a:ext cx="0" cy="395400"/>
          </a:xfrm>
          <a:prstGeom prst="straightConnector1">
            <a:avLst/>
          </a:prstGeom>
          <a:noFill/>
          <a:ln cap="flat" cmpd="sng" w="9525">
            <a:solidFill>
              <a:srgbClr val="1C2E50"/>
            </a:solidFill>
            <a:prstDash val="solid"/>
            <a:round/>
            <a:headEnd len="med" w="med" type="none"/>
            <a:tailEnd len="med" w="med" type="none"/>
          </a:ln>
        </p:spPr>
      </p:cxnSp>
      <p:cxnSp>
        <p:nvCxnSpPr>
          <p:cNvPr id="458" name="Google Shape;458;p49"/>
          <p:cNvCxnSpPr/>
          <p:nvPr/>
        </p:nvCxnSpPr>
        <p:spPr>
          <a:xfrm>
            <a:off x="3613764" y="3353570"/>
            <a:ext cx="0" cy="395400"/>
          </a:xfrm>
          <a:prstGeom prst="straightConnector1">
            <a:avLst/>
          </a:prstGeom>
          <a:noFill/>
          <a:ln cap="flat" cmpd="sng" w="9525">
            <a:solidFill>
              <a:srgbClr val="1C2E50"/>
            </a:solidFill>
            <a:prstDash val="solid"/>
            <a:round/>
            <a:headEnd len="med" w="med" type="none"/>
            <a:tailEnd len="med" w="med" type="none"/>
          </a:ln>
        </p:spPr>
      </p:cxnSp>
      <p:cxnSp>
        <p:nvCxnSpPr>
          <p:cNvPr id="459" name="Google Shape;459;p49"/>
          <p:cNvCxnSpPr/>
          <p:nvPr/>
        </p:nvCxnSpPr>
        <p:spPr>
          <a:xfrm>
            <a:off x="5528507" y="3353570"/>
            <a:ext cx="0" cy="395400"/>
          </a:xfrm>
          <a:prstGeom prst="straightConnector1">
            <a:avLst/>
          </a:prstGeom>
          <a:noFill/>
          <a:ln cap="flat" cmpd="sng" w="9525">
            <a:solidFill>
              <a:srgbClr val="1C2E50"/>
            </a:solidFill>
            <a:prstDash val="solid"/>
            <a:round/>
            <a:headEnd len="med" w="med" type="none"/>
            <a:tailEnd len="med" w="med" type="none"/>
          </a:ln>
        </p:spPr>
      </p:cxnSp>
      <p:cxnSp>
        <p:nvCxnSpPr>
          <p:cNvPr id="460" name="Google Shape;460;p49"/>
          <p:cNvCxnSpPr/>
          <p:nvPr/>
        </p:nvCxnSpPr>
        <p:spPr>
          <a:xfrm>
            <a:off x="7443250" y="3353570"/>
            <a:ext cx="0" cy="395400"/>
          </a:xfrm>
          <a:prstGeom prst="straightConnector1">
            <a:avLst/>
          </a:prstGeom>
          <a:noFill/>
          <a:ln cap="flat" cmpd="sng" w="9525">
            <a:solidFill>
              <a:srgbClr val="1C2E50"/>
            </a:solidFill>
            <a:prstDash val="solid"/>
            <a:round/>
            <a:headEnd len="med" w="med" type="none"/>
            <a:tailEnd len="med" w="med" type="none"/>
          </a:ln>
        </p:spPr>
      </p:cxnSp>
      <p:sp>
        <p:nvSpPr>
          <p:cNvPr id="461" name="Google Shape;461;p49"/>
          <p:cNvSpPr/>
          <p:nvPr/>
        </p:nvSpPr>
        <p:spPr>
          <a:xfrm>
            <a:off x="1609686" y="2580605"/>
            <a:ext cx="178800" cy="177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9"/>
          <p:cNvSpPr/>
          <p:nvPr/>
        </p:nvSpPr>
        <p:spPr>
          <a:xfrm>
            <a:off x="3524396" y="2580605"/>
            <a:ext cx="178800" cy="177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9"/>
          <p:cNvSpPr/>
          <p:nvPr/>
        </p:nvSpPr>
        <p:spPr>
          <a:xfrm>
            <a:off x="5440845" y="2580605"/>
            <a:ext cx="178800" cy="177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9"/>
          <p:cNvSpPr/>
          <p:nvPr/>
        </p:nvSpPr>
        <p:spPr>
          <a:xfrm>
            <a:off x="7357294" y="2580605"/>
            <a:ext cx="178800" cy="177600"/>
          </a:xfrm>
          <a:prstGeom prst="ellipse">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9"/>
          <p:cNvSpPr/>
          <p:nvPr/>
        </p:nvSpPr>
        <p:spPr>
          <a:xfrm>
            <a:off x="7357294" y="3253063"/>
            <a:ext cx="178800" cy="177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9"/>
          <p:cNvSpPr/>
          <p:nvPr/>
        </p:nvSpPr>
        <p:spPr>
          <a:xfrm>
            <a:off x="5439188" y="3253063"/>
            <a:ext cx="178800" cy="177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9"/>
          <p:cNvSpPr/>
          <p:nvPr/>
        </p:nvSpPr>
        <p:spPr>
          <a:xfrm>
            <a:off x="3522763" y="3243617"/>
            <a:ext cx="178800" cy="177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9"/>
          <p:cNvSpPr/>
          <p:nvPr/>
        </p:nvSpPr>
        <p:spPr>
          <a:xfrm>
            <a:off x="1606241" y="3253063"/>
            <a:ext cx="178800" cy="177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 name="Google Shape;469;p49"/>
          <p:cNvCxnSpPr>
            <a:stCxn id="461" idx="6"/>
            <a:endCxn id="462" idx="2"/>
          </p:cNvCxnSpPr>
          <p:nvPr/>
        </p:nvCxnSpPr>
        <p:spPr>
          <a:xfrm>
            <a:off x="1788486" y="2669405"/>
            <a:ext cx="1735800" cy="0"/>
          </a:xfrm>
          <a:prstGeom prst="straightConnector1">
            <a:avLst/>
          </a:prstGeom>
          <a:noFill/>
          <a:ln cap="flat" cmpd="sng" w="9525">
            <a:solidFill>
              <a:srgbClr val="FFFFFF"/>
            </a:solidFill>
            <a:prstDash val="solid"/>
            <a:round/>
            <a:headEnd len="med" w="med" type="none"/>
            <a:tailEnd len="med" w="med" type="none"/>
          </a:ln>
        </p:spPr>
      </p:cxnSp>
      <p:cxnSp>
        <p:nvCxnSpPr>
          <p:cNvPr id="470" name="Google Shape;470;p49"/>
          <p:cNvCxnSpPr>
            <a:stCxn id="462" idx="6"/>
            <a:endCxn id="463" idx="2"/>
          </p:cNvCxnSpPr>
          <p:nvPr/>
        </p:nvCxnSpPr>
        <p:spPr>
          <a:xfrm>
            <a:off x="3703196" y="2669405"/>
            <a:ext cx="1737600" cy="0"/>
          </a:xfrm>
          <a:prstGeom prst="straightConnector1">
            <a:avLst/>
          </a:prstGeom>
          <a:noFill/>
          <a:ln cap="flat" cmpd="sng" w="9525">
            <a:solidFill>
              <a:srgbClr val="FFFFFF"/>
            </a:solidFill>
            <a:prstDash val="solid"/>
            <a:round/>
            <a:headEnd len="med" w="med" type="none"/>
            <a:tailEnd len="med" w="med" type="none"/>
          </a:ln>
        </p:spPr>
      </p:cxnSp>
      <p:cxnSp>
        <p:nvCxnSpPr>
          <p:cNvPr id="471" name="Google Shape;471;p49"/>
          <p:cNvCxnSpPr>
            <a:stCxn id="463" idx="6"/>
            <a:endCxn id="464" idx="2"/>
          </p:cNvCxnSpPr>
          <p:nvPr/>
        </p:nvCxnSpPr>
        <p:spPr>
          <a:xfrm>
            <a:off x="5619645" y="2669405"/>
            <a:ext cx="1737600" cy="0"/>
          </a:xfrm>
          <a:prstGeom prst="straightConnector1">
            <a:avLst/>
          </a:prstGeom>
          <a:noFill/>
          <a:ln cap="flat" cmpd="sng" w="9525">
            <a:solidFill>
              <a:srgbClr val="FFFFFF"/>
            </a:solidFill>
            <a:prstDash val="solid"/>
            <a:round/>
            <a:headEnd len="med" w="med" type="none"/>
            <a:tailEnd len="med" w="med" type="none"/>
          </a:ln>
        </p:spPr>
      </p:cxnSp>
      <p:cxnSp>
        <p:nvCxnSpPr>
          <p:cNvPr id="472" name="Google Shape;472;p49"/>
          <p:cNvCxnSpPr>
            <a:stCxn id="461" idx="0"/>
            <a:endCxn id="456" idx="2"/>
          </p:cNvCxnSpPr>
          <p:nvPr/>
        </p:nvCxnSpPr>
        <p:spPr>
          <a:xfrm rot="10800000">
            <a:off x="1692186" y="2186105"/>
            <a:ext cx="6900" cy="394500"/>
          </a:xfrm>
          <a:prstGeom prst="straightConnector1">
            <a:avLst/>
          </a:prstGeom>
          <a:noFill/>
          <a:ln cap="flat" cmpd="sng" w="9525">
            <a:solidFill>
              <a:srgbClr val="FFFFFF"/>
            </a:solidFill>
            <a:prstDash val="solid"/>
            <a:round/>
            <a:headEnd len="med" w="med" type="none"/>
            <a:tailEnd len="med" w="med" type="none"/>
          </a:ln>
        </p:spPr>
      </p:cxnSp>
      <p:cxnSp>
        <p:nvCxnSpPr>
          <p:cNvPr id="473" name="Google Shape;473;p49"/>
          <p:cNvCxnSpPr>
            <a:stCxn id="462" idx="0"/>
          </p:cNvCxnSpPr>
          <p:nvPr/>
        </p:nvCxnSpPr>
        <p:spPr>
          <a:xfrm rot="10800000">
            <a:off x="3613796" y="2228405"/>
            <a:ext cx="0" cy="352200"/>
          </a:xfrm>
          <a:prstGeom prst="straightConnector1">
            <a:avLst/>
          </a:prstGeom>
          <a:noFill/>
          <a:ln cap="flat" cmpd="sng" w="9525">
            <a:solidFill>
              <a:srgbClr val="FFFFFF"/>
            </a:solidFill>
            <a:prstDash val="solid"/>
            <a:round/>
            <a:headEnd len="med" w="med" type="none"/>
            <a:tailEnd len="med" w="med" type="none"/>
          </a:ln>
        </p:spPr>
      </p:cxnSp>
      <p:cxnSp>
        <p:nvCxnSpPr>
          <p:cNvPr id="474" name="Google Shape;474;p49"/>
          <p:cNvCxnSpPr>
            <a:stCxn id="464" idx="0"/>
          </p:cNvCxnSpPr>
          <p:nvPr/>
        </p:nvCxnSpPr>
        <p:spPr>
          <a:xfrm rot="10800000">
            <a:off x="7443094" y="2228405"/>
            <a:ext cx="3600" cy="352200"/>
          </a:xfrm>
          <a:prstGeom prst="straightConnector1">
            <a:avLst/>
          </a:prstGeom>
          <a:noFill/>
          <a:ln cap="flat" cmpd="sng" w="9525">
            <a:solidFill>
              <a:srgbClr val="FFFFFF"/>
            </a:solidFill>
            <a:prstDash val="solid"/>
            <a:round/>
            <a:headEnd len="med" w="med" type="none"/>
            <a:tailEnd len="med" w="med" type="none"/>
          </a:ln>
        </p:spPr>
      </p:cxnSp>
      <p:cxnSp>
        <p:nvCxnSpPr>
          <p:cNvPr id="475" name="Google Shape;475;p49"/>
          <p:cNvCxnSpPr>
            <a:stCxn id="468" idx="6"/>
            <a:endCxn id="467" idx="2"/>
          </p:cNvCxnSpPr>
          <p:nvPr/>
        </p:nvCxnSpPr>
        <p:spPr>
          <a:xfrm flipH="1" rot="10800000">
            <a:off x="1785041" y="3332563"/>
            <a:ext cx="1737600" cy="9300"/>
          </a:xfrm>
          <a:prstGeom prst="straightConnector1">
            <a:avLst/>
          </a:prstGeom>
          <a:noFill/>
          <a:ln cap="flat" cmpd="sng" w="9525">
            <a:solidFill>
              <a:srgbClr val="FFFFFF"/>
            </a:solidFill>
            <a:prstDash val="solid"/>
            <a:round/>
            <a:headEnd len="med" w="med" type="none"/>
            <a:tailEnd len="med" w="med" type="none"/>
          </a:ln>
        </p:spPr>
      </p:cxnSp>
      <p:cxnSp>
        <p:nvCxnSpPr>
          <p:cNvPr id="476" name="Google Shape;476;p49"/>
          <p:cNvCxnSpPr>
            <a:stCxn id="467" idx="6"/>
            <a:endCxn id="466" idx="2"/>
          </p:cNvCxnSpPr>
          <p:nvPr/>
        </p:nvCxnSpPr>
        <p:spPr>
          <a:xfrm>
            <a:off x="3701563" y="3332417"/>
            <a:ext cx="1737600" cy="9300"/>
          </a:xfrm>
          <a:prstGeom prst="straightConnector1">
            <a:avLst/>
          </a:prstGeom>
          <a:noFill/>
          <a:ln cap="flat" cmpd="sng" w="9525">
            <a:solidFill>
              <a:srgbClr val="FFFFFF"/>
            </a:solidFill>
            <a:prstDash val="solid"/>
            <a:round/>
            <a:headEnd len="med" w="med" type="none"/>
            <a:tailEnd len="med" w="med" type="none"/>
          </a:ln>
        </p:spPr>
      </p:cxnSp>
      <p:cxnSp>
        <p:nvCxnSpPr>
          <p:cNvPr id="477" name="Google Shape;477;p49"/>
          <p:cNvCxnSpPr>
            <a:stCxn id="466" idx="6"/>
            <a:endCxn id="465" idx="2"/>
          </p:cNvCxnSpPr>
          <p:nvPr/>
        </p:nvCxnSpPr>
        <p:spPr>
          <a:xfrm>
            <a:off x="5617988" y="3341863"/>
            <a:ext cx="1739400" cy="0"/>
          </a:xfrm>
          <a:prstGeom prst="straightConnector1">
            <a:avLst/>
          </a:prstGeom>
          <a:noFill/>
          <a:ln cap="flat" cmpd="sng" w="9525">
            <a:solidFill>
              <a:srgbClr val="FFFFFF"/>
            </a:solidFill>
            <a:prstDash val="solid"/>
            <a:round/>
            <a:headEnd len="med" w="med" type="none"/>
            <a:tailEnd len="med" w="med" type="none"/>
          </a:ln>
        </p:spPr>
      </p:cxnSp>
      <p:cxnSp>
        <p:nvCxnSpPr>
          <p:cNvPr id="478" name="Google Shape;478;p49"/>
          <p:cNvCxnSpPr>
            <a:stCxn id="468" idx="4"/>
          </p:cNvCxnSpPr>
          <p:nvPr/>
        </p:nvCxnSpPr>
        <p:spPr>
          <a:xfrm>
            <a:off x="1695641" y="3430663"/>
            <a:ext cx="3600" cy="318600"/>
          </a:xfrm>
          <a:prstGeom prst="straightConnector1">
            <a:avLst/>
          </a:prstGeom>
          <a:noFill/>
          <a:ln cap="flat" cmpd="sng" w="9525">
            <a:solidFill>
              <a:srgbClr val="FFFFFF"/>
            </a:solidFill>
            <a:prstDash val="solid"/>
            <a:round/>
            <a:headEnd len="med" w="med" type="none"/>
            <a:tailEnd len="med" w="med" type="none"/>
          </a:ln>
        </p:spPr>
      </p:cxnSp>
      <p:cxnSp>
        <p:nvCxnSpPr>
          <p:cNvPr id="479" name="Google Shape;479;p49"/>
          <p:cNvCxnSpPr>
            <a:stCxn id="467" idx="4"/>
          </p:cNvCxnSpPr>
          <p:nvPr/>
        </p:nvCxnSpPr>
        <p:spPr>
          <a:xfrm>
            <a:off x="3612163" y="3421217"/>
            <a:ext cx="1800" cy="327900"/>
          </a:xfrm>
          <a:prstGeom prst="straightConnector1">
            <a:avLst/>
          </a:prstGeom>
          <a:noFill/>
          <a:ln cap="flat" cmpd="sng" w="9525">
            <a:solidFill>
              <a:srgbClr val="FFFFFF"/>
            </a:solidFill>
            <a:prstDash val="solid"/>
            <a:round/>
            <a:headEnd len="med" w="med" type="none"/>
            <a:tailEnd len="med" w="med" type="none"/>
          </a:ln>
        </p:spPr>
      </p:cxnSp>
      <p:cxnSp>
        <p:nvCxnSpPr>
          <p:cNvPr id="480" name="Google Shape;480;p49"/>
          <p:cNvCxnSpPr>
            <a:stCxn id="466" idx="4"/>
          </p:cNvCxnSpPr>
          <p:nvPr/>
        </p:nvCxnSpPr>
        <p:spPr>
          <a:xfrm>
            <a:off x="5528588" y="3430663"/>
            <a:ext cx="0" cy="318600"/>
          </a:xfrm>
          <a:prstGeom prst="straightConnector1">
            <a:avLst/>
          </a:prstGeom>
          <a:noFill/>
          <a:ln cap="flat" cmpd="sng" w="9525">
            <a:solidFill>
              <a:srgbClr val="FFFFFF"/>
            </a:solidFill>
            <a:prstDash val="solid"/>
            <a:round/>
            <a:headEnd len="med" w="med" type="none"/>
            <a:tailEnd len="med" w="med" type="none"/>
          </a:ln>
        </p:spPr>
      </p:cxnSp>
      <p:cxnSp>
        <p:nvCxnSpPr>
          <p:cNvPr id="481" name="Google Shape;481;p49"/>
          <p:cNvCxnSpPr>
            <a:stCxn id="465" idx="4"/>
          </p:cNvCxnSpPr>
          <p:nvPr/>
        </p:nvCxnSpPr>
        <p:spPr>
          <a:xfrm flipH="1">
            <a:off x="7443094" y="3430663"/>
            <a:ext cx="3600" cy="318600"/>
          </a:xfrm>
          <a:prstGeom prst="straightConnector1">
            <a:avLst/>
          </a:prstGeom>
          <a:noFill/>
          <a:ln cap="flat" cmpd="sng" w="9525">
            <a:solidFill>
              <a:srgbClr val="FFFFFF"/>
            </a:solidFill>
            <a:prstDash val="solid"/>
            <a:round/>
            <a:headEnd len="med" w="med" type="none"/>
            <a:tailEnd len="med" w="med" type="none"/>
          </a:ln>
        </p:spPr>
      </p:cxnSp>
      <p:cxnSp>
        <p:nvCxnSpPr>
          <p:cNvPr id="482" name="Google Shape;482;p49"/>
          <p:cNvCxnSpPr>
            <a:stCxn id="464" idx="6"/>
            <a:endCxn id="468" idx="0"/>
          </p:cNvCxnSpPr>
          <p:nvPr/>
        </p:nvCxnSpPr>
        <p:spPr>
          <a:xfrm flipH="1">
            <a:off x="1695694" y="2669405"/>
            <a:ext cx="5840400" cy="583800"/>
          </a:xfrm>
          <a:prstGeom prst="bentConnector4">
            <a:avLst>
              <a:gd fmla="val -3975" name="adj1"/>
              <a:gd fmla="val 57615" name="adj2"/>
            </a:avLst>
          </a:prstGeom>
          <a:noFill/>
          <a:ln cap="flat" cmpd="sng" w="9525">
            <a:solidFill>
              <a:srgbClr val="FFFFFF"/>
            </a:solidFill>
            <a:prstDash val="solid"/>
            <a:round/>
            <a:headEnd len="med" w="med" type="none"/>
            <a:tailEnd len="med" w="med" type="none"/>
          </a:ln>
        </p:spPr>
      </p:cxnSp>
      <p:cxnSp>
        <p:nvCxnSpPr>
          <p:cNvPr id="483" name="Google Shape;483;p49"/>
          <p:cNvCxnSpPr/>
          <p:nvPr/>
        </p:nvCxnSpPr>
        <p:spPr>
          <a:xfrm rot="10800000">
            <a:off x="5530201" y="2228405"/>
            <a:ext cx="0" cy="352200"/>
          </a:xfrm>
          <a:prstGeom prst="straightConnector1">
            <a:avLst/>
          </a:prstGeom>
          <a:noFill/>
          <a:ln cap="flat" cmpd="sng" w="9525">
            <a:solidFill>
              <a:srgbClr val="FFFFFF"/>
            </a:solidFill>
            <a:prstDash val="solid"/>
            <a:round/>
            <a:headEnd len="med" w="med" type="none"/>
            <a:tailEnd len="med" w="med" type="none"/>
          </a:ln>
        </p:spPr>
      </p:cxnSp>
      <p:sp>
        <p:nvSpPr>
          <p:cNvPr id="484" name="Google Shape;484;p49"/>
          <p:cNvSpPr txBox="1"/>
          <p:nvPr/>
        </p:nvSpPr>
        <p:spPr>
          <a:xfrm flipH="1">
            <a:off x="2728600" y="1170080"/>
            <a:ext cx="1767000" cy="103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FFFFFF"/>
                </a:solidFill>
                <a:latin typeface="Work Sans"/>
                <a:ea typeface="Work Sans"/>
                <a:cs typeface="Work Sans"/>
                <a:sym typeface="Work Sans"/>
              </a:rPr>
              <a:t>Message Interface</a:t>
            </a:r>
            <a:r>
              <a:rPr lang="en" sz="1200">
                <a:solidFill>
                  <a:srgbClr val="1C2E50"/>
                </a:solidFill>
                <a:latin typeface="Nunito"/>
                <a:ea typeface="Nunito"/>
                <a:cs typeface="Nunito"/>
                <a:sym typeface="Nunito"/>
              </a:rPr>
              <a:t> </a:t>
            </a:r>
            <a:endParaRPr sz="1200">
              <a:solidFill>
                <a:srgbClr val="1C2E50"/>
              </a:solidFill>
              <a:latin typeface="Nunito"/>
              <a:ea typeface="Nunito"/>
              <a:cs typeface="Nunito"/>
              <a:sym typeface="Nunito"/>
            </a:endParaRPr>
          </a:p>
          <a:p>
            <a:pPr indent="0" lvl="0" marL="0" marR="0" rtl="0" algn="ctr">
              <a:lnSpc>
                <a:spcPct val="100000"/>
              </a:lnSpc>
              <a:spcBef>
                <a:spcPts val="0"/>
              </a:spcBef>
              <a:spcAft>
                <a:spcPts val="0"/>
              </a:spcAft>
              <a:buNone/>
            </a:pPr>
            <a:r>
              <a:rPr lang="en" sz="1200">
                <a:solidFill>
                  <a:srgbClr val="FFFFFF"/>
                </a:solidFill>
                <a:latin typeface="Work Sans"/>
                <a:ea typeface="Work Sans"/>
                <a:cs typeface="Work Sans"/>
                <a:sym typeface="Work Sans"/>
              </a:rPr>
              <a:t>Allow users to message each other and send “mixtapes”</a:t>
            </a:r>
            <a:endParaRPr sz="1200">
              <a:solidFill>
                <a:srgbClr val="1C2E50"/>
              </a:solidFill>
              <a:latin typeface="Nunito"/>
              <a:ea typeface="Nunito"/>
              <a:cs typeface="Nunito"/>
              <a:sym typeface="Nunito"/>
            </a:endParaRPr>
          </a:p>
        </p:txBody>
      </p:sp>
      <p:sp>
        <p:nvSpPr>
          <p:cNvPr id="485" name="Google Shape;485;p49"/>
          <p:cNvSpPr txBox="1"/>
          <p:nvPr/>
        </p:nvSpPr>
        <p:spPr>
          <a:xfrm flipH="1">
            <a:off x="4503850" y="1260675"/>
            <a:ext cx="2049300" cy="94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Work Sans"/>
                <a:ea typeface="Work Sans"/>
                <a:cs typeface="Work Sans"/>
                <a:sym typeface="Work Sans"/>
              </a:rPr>
              <a:t>Notifications</a:t>
            </a:r>
            <a:endParaRPr b="1">
              <a:solidFill>
                <a:srgbClr val="FFFFFF"/>
              </a:solidFill>
              <a:latin typeface="Work Sans"/>
              <a:ea typeface="Work Sans"/>
              <a:cs typeface="Work Sans"/>
              <a:sym typeface="Work Sans"/>
            </a:endParaRPr>
          </a:p>
          <a:p>
            <a:pPr indent="0" lvl="0" marL="0" rtl="0" algn="ctr">
              <a:spcBef>
                <a:spcPts val="0"/>
              </a:spcBef>
              <a:spcAft>
                <a:spcPts val="0"/>
              </a:spcAft>
              <a:buNone/>
            </a:pPr>
            <a:r>
              <a:rPr lang="en" sz="1200">
                <a:solidFill>
                  <a:srgbClr val="FFFFFF"/>
                </a:solidFill>
                <a:latin typeface="Work Sans"/>
                <a:ea typeface="Work Sans"/>
                <a:cs typeface="Work Sans"/>
                <a:sym typeface="Work Sans"/>
              </a:rPr>
              <a:t>Implement in-app and push notifications</a:t>
            </a:r>
            <a:endParaRPr sz="1200">
              <a:solidFill>
                <a:srgbClr val="1C2E50"/>
              </a:solidFill>
              <a:latin typeface="Nunito"/>
              <a:ea typeface="Nunito"/>
              <a:cs typeface="Nunito"/>
              <a:sym typeface="Nunito"/>
            </a:endParaRPr>
          </a:p>
        </p:txBody>
      </p:sp>
      <p:sp>
        <p:nvSpPr>
          <p:cNvPr id="486" name="Google Shape;486;p49"/>
          <p:cNvSpPr txBox="1"/>
          <p:nvPr/>
        </p:nvSpPr>
        <p:spPr>
          <a:xfrm flipH="1">
            <a:off x="6332650" y="1173513"/>
            <a:ext cx="2221200" cy="10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Work Sans"/>
                <a:ea typeface="Work Sans"/>
                <a:cs typeface="Work Sans"/>
                <a:sym typeface="Work Sans"/>
              </a:rPr>
              <a:t>Live Location</a:t>
            </a:r>
            <a:endParaRPr>
              <a:solidFill>
                <a:srgbClr val="FFFFFF"/>
              </a:solidFill>
              <a:latin typeface="Work Sans"/>
              <a:ea typeface="Work Sans"/>
              <a:cs typeface="Work Sans"/>
              <a:sym typeface="Work Sans"/>
            </a:endParaRPr>
          </a:p>
          <a:p>
            <a:pPr indent="0" lvl="0" marL="0" rtl="0" algn="ctr">
              <a:spcBef>
                <a:spcPts val="0"/>
              </a:spcBef>
              <a:spcAft>
                <a:spcPts val="0"/>
              </a:spcAft>
              <a:buNone/>
            </a:pPr>
            <a:r>
              <a:rPr lang="en" sz="1200">
                <a:solidFill>
                  <a:srgbClr val="FFFFFF"/>
                </a:solidFill>
                <a:latin typeface="Work Sans"/>
                <a:ea typeface="Work Sans"/>
                <a:cs typeface="Work Sans"/>
                <a:sym typeface="Work Sans"/>
              </a:rPr>
              <a:t>Track user’s live location (with permission) to notify them when they’re within a music box’s range</a:t>
            </a:r>
            <a:endParaRPr sz="1200">
              <a:solidFill>
                <a:srgbClr val="1C2E50"/>
              </a:solidFill>
              <a:latin typeface="Nunito"/>
              <a:ea typeface="Nunito"/>
              <a:cs typeface="Nunito"/>
              <a:sym typeface="Nunito"/>
            </a:endParaRPr>
          </a:p>
          <a:p>
            <a:pPr indent="0" lvl="0" marL="0" marR="0" rtl="0" algn="ctr">
              <a:lnSpc>
                <a:spcPct val="100000"/>
              </a:lnSpc>
              <a:spcBef>
                <a:spcPts val="0"/>
              </a:spcBef>
              <a:spcAft>
                <a:spcPts val="0"/>
              </a:spcAft>
              <a:buNone/>
            </a:pPr>
            <a:r>
              <a:t/>
            </a:r>
            <a:endParaRPr sz="1200">
              <a:solidFill>
                <a:srgbClr val="1C2E50"/>
              </a:solidFill>
              <a:latin typeface="Nunito"/>
              <a:ea typeface="Nunito"/>
              <a:cs typeface="Nunito"/>
              <a:sym typeface="Nunito"/>
            </a:endParaRPr>
          </a:p>
        </p:txBody>
      </p:sp>
      <p:sp>
        <p:nvSpPr>
          <p:cNvPr id="487" name="Google Shape;487;p49"/>
          <p:cNvSpPr txBox="1"/>
          <p:nvPr/>
        </p:nvSpPr>
        <p:spPr>
          <a:xfrm flipH="1">
            <a:off x="815515" y="3736106"/>
            <a:ext cx="1767000" cy="134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Work Sans"/>
                <a:ea typeface="Work Sans"/>
                <a:cs typeface="Work Sans"/>
                <a:sym typeface="Work Sans"/>
              </a:rPr>
              <a:t>Play songs</a:t>
            </a:r>
            <a:endParaRPr sz="1200">
              <a:solidFill>
                <a:srgbClr val="FFFFFF"/>
              </a:solidFill>
              <a:latin typeface="Work Sans"/>
              <a:ea typeface="Work Sans"/>
              <a:cs typeface="Work Sans"/>
              <a:sym typeface="Work Sans"/>
            </a:endParaRPr>
          </a:p>
          <a:p>
            <a:pPr indent="0" lvl="0" marL="0" rtl="0" algn="ctr">
              <a:spcBef>
                <a:spcPts val="0"/>
              </a:spcBef>
              <a:spcAft>
                <a:spcPts val="0"/>
              </a:spcAft>
              <a:buNone/>
            </a:pPr>
            <a:r>
              <a:rPr lang="en" sz="1200">
                <a:solidFill>
                  <a:srgbClr val="FFFFFF"/>
                </a:solidFill>
                <a:latin typeface="Work Sans"/>
                <a:ea typeface="Work Sans"/>
                <a:cs typeface="Work Sans"/>
                <a:sym typeface="Work Sans"/>
              </a:rPr>
              <a:t>Play song snippets within app with option to open streaming app</a:t>
            </a:r>
            <a:endParaRPr sz="1200">
              <a:solidFill>
                <a:srgbClr val="1C2E50"/>
              </a:solidFill>
              <a:latin typeface="Nunito"/>
              <a:ea typeface="Nunito"/>
              <a:cs typeface="Nunito"/>
              <a:sym typeface="Nunito"/>
            </a:endParaRPr>
          </a:p>
          <a:p>
            <a:pPr indent="0" lvl="0" marL="0" marR="0" rtl="0" algn="ctr">
              <a:lnSpc>
                <a:spcPct val="100000"/>
              </a:lnSpc>
              <a:spcBef>
                <a:spcPts val="0"/>
              </a:spcBef>
              <a:spcAft>
                <a:spcPts val="0"/>
              </a:spcAft>
              <a:buNone/>
            </a:pPr>
            <a:r>
              <a:t/>
            </a:r>
            <a:endParaRPr sz="1200">
              <a:solidFill>
                <a:srgbClr val="1C2E50"/>
              </a:solidFill>
              <a:latin typeface="Nunito"/>
              <a:ea typeface="Nunito"/>
              <a:cs typeface="Nunito"/>
              <a:sym typeface="Nunito"/>
            </a:endParaRPr>
          </a:p>
        </p:txBody>
      </p:sp>
      <p:sp>
        <p:nvSpPr>
          <p:cNvPr id="488" name="Google Shape;488;p49"/>
          <p:cNvSpPr txBox="1"/>
          <p:nvPr/>
        </p:nvSpPr>
        <p:spPr>
          <a:xfrm flipH="1">
            <a:off x="2589150" y="3749225"/>
            <a:ext cx="2049300" cy="81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Work Sans"/>
                <a:ea typeface="Work Sans"/>
                <a:cs typeface="Work Sans"/>
                <a:sym typeface="Work Sans"/>
              </a:rPr>
              <a:t>Attach media</a:t>
            </a:r>
            <a:endParaRPr b="1">
              <a:solidFill>
                <a:srgbClr val="FFFFFF"/>
              </a:solidFill>
              <a:latin typeface="Work Sans"/>
              <a:ea typeface="Work Sans"/>
              <a:cs typeface="Work Sans"/>
              <a:sym typeface="Work Sans"/>
            </a:endParaRPr>
          </a:p>
          <a:p>
            <a:pPr indent="0" lvl="0" marL="0" rtl="0" algn="ctr">
              <a:spcBef>
                <a:spcPts val="0"/>
              </a:spcBef>
              <a:spcAft>
                <a:spcPts val="0"/>
              </a:spcAft>
              <a:buNone/>
            </a:pPr>
            <a:r>
              <a:rPr lang="en" sz="1200">
                <a:solidFill>
                  <a:srgbClr val="FFFFFF"/>
                </a:solidFill>
                <a:latin typeface="Work Sans"/>
                <a:ea typeface="Work Sans"/>
                <a:cs typeface="Work Sans"/>
                <a:sym typeface="Work Sans"/>
              </a:rPr>
              <a:t>Attach photo to a “music box” location pin</a:t>
            </a:r>
            <a:endParaRPr sz="1200">
              <a:solidFill>
                <a:srgbClr val="1C2E50"/>
              </a:solidFill>
              <a:latin typeface="Nunito"/>
              <a:ea typeface="Nunito"/>
              <a:cs typeface="Nunito"/>
              <a:sym typeface="Nunito"/>
            </a:endParaRPr>
          </a:p>
          <a:p>
            <a:pPr indent="0" lvl="0" marL="0" marR="0" rtl="0" algn="ctr">
              <a:lnSpc>
                <a:spcPct val="100000"/>
              </a:lnSpc>
              <a:spcBef>
                <a:spcPts val="0"/>
              </a:spcBef>
              <a:spcAft>
                <a:spcPts val="0"/>
              </a:spcAft>
              <a:buNone/>
            </a:pPr>
            <a:r>
              <a:t/>
            </a:r>
            <a:endParaRPr sz="1200">
              <a:solidFill>
                <a:srgbClr val="1C2E50"/>
              </a:solidFill>
              <a:latin typeface="Nunito"/>
              <a:ea typeface="Nunito"/>
              <a:cs typeface="Nunito"/>
              <a:sym typeface="Nunito"/>
            </a:endParaRPr>
          </a:p>
        </p:txBody>
      </p:sp>
      <p:sp>
        <p:nvSpPr>
          <p:cNvPr id="489" name="Google Shape;489;p49"/>
          <p:cNvSpPr txBox="1"/>
          <p:nvPr/>
        </p:nvSpPr>
        <p:spPr>
          <a:xfrm flipH="1">
            <a:off x="4644988" y="3718523"/>
            <a:ext cx="1767000" cy="81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Work Sans"/>
                <a:ea typeface="Work Sans"/>
                <a:cs typeface="Work Sans"/>
                <a:sym typeface="Work Sans"/>
              </a:rPr>
              <a:t>Upload Audio</a:t>
            </a:r>
            <a:endParaRPr sz="1200">
              <a:solidFill>
                <a:srgbClr val="FFFFFF"/>
              </a:solidFill>
              <a:latin typeface="Work Sans"/>
              <a:ea typeface="Work Sans"/>
              <a:cs typeface="Work Sans"/>
              <a:sym typeface="Work Sans"/>
            </a:endParaRPr>
          </a:p>
          <a:p>
            <a:pPr indent="0" lvl="0" marL="0" rtl="0" algn="ctr">
              <a:spcBef>
                <a:spcPts val="0"/>
              </a:spcBef>
              <a:spcAft>
                <a:spcPts val="0"/>
              </a:spcAft>
              <a:buNone/>
            </a:pPr>
            <a:r>
              <a:rPr lang="en" sz="1200">
                <a:solidFill>
                  <a:srgbClr val="FFFFFF"/>
                </a:solidFill>
                <a:latin typeface="Work Sans"/>
                <a:ea typeface="Work Sans"/>
                <a:cs typeface="Work Sans"/>
                <a:sym typeface="Work Sans"/>
              </a:rPr>
              <a:t>Allow users to record audio for voice messages and song covers</a:t>
            </a:r>
            <a:endParaRPr sz="1200">
              <a:solidFill>
                <a:srgbClr val="1C2E50"/>
              </a:solidFill>
              <a:latin typeface="Nunito"/>
              <a:ea typeface="Nunito"/>
              <a:cs typeface="Nunito"/>
              <a:sym typeface="Nunito"/>
            </a:endParaRPr>
          </a:p>
          <a:p>
            <a:pPr indent="0" lvl="0" marL="0" marR="0" rtl="0" algn="ctr">
              <a:lnSpc>
                <a:spcPct val="100000"/>
              </a:lnSpc>
              <a:spcBef>
                <a:spcPts val="0"/>
              </a:spcBef>
              <a:spcAft>
                <a:spcPts val="0"/>
              </a:spcAft>
              <a:buNone/>
            </a:pPr>
            <a:r>
              <a:t/>
            </a:r>
            <a:endParaRPr sz="1200">
              <a:solidFill>
                <a:srgbClr val="1C2E50"/>
              </a:solidFill>
              <a:latin typeface="Nunito"/>
              <a:ea typeface="Nunito"/>
              <a:cs typeface="Nunito"/>
              <a:sym typeface="Nunito"/>
            </a:endParaRPr>
          </a:p>
        </p:txBody>
      </p:sp>
      <p:sp>
        <p:nvSpPr>
          <p:cNvPr id="490" name="Google Shape;490;p49"/>
          <p:cNvSpPr txBox="1"/>
          <p:nvPr/>
        </p:nvSpPr>
        <p:spPr>
          <a:xfrm flipH="1">
            <a:off x="6446499" y="3718725"/>
            <a:ext cx="2000400" cy="81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FFFFFF"/>
                </a:solidFill>
                <a:latin typeface="Work Sans"/>
                <a:ea typeface="Work Sans"/>
                <a:cs typeface="Work Sans"/>
                <a:sym typeface="Work Sans"/>
              </a:rPr>
              <a:t>Profile Exploration</a:t>
            </a:r>
            <a:endParaRPr>
              <a:solidFill>
                <a:srgbClr val="FFFFFF"/>
              </a:solidFill>
              <a:latin typeface="Work Sans"/>
              <a:ea typeface="Work Sans"/>
              <a:cs typeface="Work Sans"/>
              <a:sym typeface="Work Sans"/>
            </a:endParaRPr>
          </a:p>
          <a:p>
            <a:pPr indent="0" lvl="0" marL="0" marR="0" rtl="0" algn="ctr">
              <a:lnSpc>
                <a:spcPct val="100000"/>
              </a:lnSpc>
              <a:spcBef>
                <a:spcPts val="0"/>
              </a:spcBef>
              <a:spcAft>
                <a:spcPts val="0"/>
              </a:spcAft>
              <a:buNone/>
            </a:pPr>
            <a:r>
              <a:rPr lang="en" sz="1200">
                <a:solidFill>
                  <a:srgbClr val="FFFFFF"/>
                </a:solidFill>
                <a:latin typeface="Work Sans"/>
                <a:ea typeface="Work Sans"/>
                <a:cs typeface="Work Sans"/>
                <a:sym typeface="Work Sans"/>
              </a:rPr>
              <a:t>Create profile page and allow users to be able to click anyone’s profile on any page</a:t>
            </a:r>
            <a:endParaRPr sz="1200">
              <a:solidFill>
                <a:srgbClr val="1C2E50"/>
              </a:solidFill>
              <a:latin typeface="Nunito"/>
              <a:ea typeface="Nunito"/>
              <a:cs typeface="Nunito"/>
              <a:sym typeface="Nuni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Wizard of Oz Techniques</a:t>
            </a:r>
            <a:endParaRPr sz="3511">
              <a:solidFill>
                <a:schemeClr val="accent4"/>
              </a:solidFill>
              <a:latin typeface="Shrikhand"/>
              <a:ea typeface="Shrikhand"/>
              <a:cs typeface="Shrikhand"/>
              <a:sym typeface="Shrikhand"/>
            </a:endParaRPr>
          </a:p>
        </p:txBody>
      </p:sp>
      <p:sp>
        <p:nvSpPr>
          <p:cNvPr id="496" name="Google Shape;496;p50"/>
          <p:cNvSpPr txBox="1"/>
          <p:nvPr>
            <p:ph idx="1" type="body"/>
          </p:nvPr>
        </p:nvSpPr>
        <p:spPr>
          <a:xfrm>
            <a:off x="311700" y="1232775"/>
            <a:ext cx="4480500" cy="3336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FFFFFF"/>
              </a:buClr>
              <a:buSzPts val="1800"/>
              <a:buFont typeface="Work Sans"/>
              <a:buChar char="●"/>
            </a:pPr>
            <a:r>
              <a:rPr lang="en">
                <a:solidFill>
                  <a:srgbClr val="FFFFFF"/>
                </a:solidFill>
                <a:latin typeface="Work Sans"/>
                <a:ea typeface="Work Sans"/>
                <a:cs typeface="Work Sans"/>
                <a:sym typeface="Work Sans"/>
              </a:rPr>
              <a:t>Static elements</a:t>
            </a:r>
            <a:endParaRPr>
              <a:solidFill>
                <a:srgbClr val="FFFFFF"/>
              </a:solidFill>
              <a:latin typeface="Work Sans"/>
              <a:ea typeface="Work Sans"/>
              <a:cs typeface="Work Sans"/>
              <a:sym typeface="Work Sans"/>
            </a:endParaRPr>
          </a:p>
          <a:p>
            <a:pPr indent="-317500" lvl="1" marL="914400" rtl="0" algn="l">
              <a:spcBef>
                <a:spcPts val="0"/>
              </a:spcBef>
              <a:spcAft>
                <a:spcPts val="0"/>
              </a:spcAft>
              <a:buClr>
                <a:srgbClr val="FFFFFF"/>
              </a:buClr>
              <a:buSzPts val="1400"/>
              <a:buFont typeface="Work Sans"/>
              <a:buChar char="○"/>
            </a:pPr>
            <a:r>
              <a:rPr lang="en">
                <a:solidFill>
                  <a:srgbClr val="FFFFFF"/>
                </a:solidFill>
                <a:latin typeface="Work Sans"/>
                <a:ea typeface="Work Sans"/>
                <a:cs typeface="Work Sans"/>
                <a:sym typeface="Work Sans"/>
              </a:rPr>
              <a:t>Recent Gifts</a:t>
            </a:r>
            <a:endParaRPr>
              <a:solidFill>
                <a:srgbClr val="FFFFFF"/>
              </a:solidFill>
              <a:latin typeface="Work Sans"/>
              <a:ea typeface="Work Sans"/>
              <a:cs typeface="Work Sans"/>
              <a:sym typeface="Work Sans"/>
            </a:endParaRPr>
          </a:p>
          <a:p>
            <a:pPr indent="-317500" lvl="1" marL="914400" rtl="0" algn="l">
              <a:spcBef>
                <a:spcPts val="0"/>
              </a:spcBef>
              <a:spcAft>
                <a:spcPts val="0"/>
              </a:spcAft>
              <a:buClr>
                <a:srgbClr val="FFFFFF"/>
              </a:buClr>
              <a:buSzPts val="1400"/>
              <a:buFont typeface="Work Sans"/>
              <a:buChar char="○"/>
            </a:pPr>
            <a:r>
              <a:rPr lang="en">
                <a:solidFill>
                  <a:srgbClr val="FFFFFF"/>
                </a:solidFill>
                <a:latin typeface="Work Sans"/>
                <a:ea typeface="Work Sans"/>
                <a:cs typeface="Work Sans"/>
                <a:sym typeface="Work Sans"/>
              </a:rPr>
              <a:t>Mixtapes from Friends</a:t>
            </a:r>
            <a:endParaRPr>
              <a:solidFill>
                <a:srgbClr val="FFFFFF"/>
              </a:solidFill>
              <a:latin typeface="Work Sans"/>
              <a:ea typeface="Work Sans"/>
              <a:cs typeface="Work Sans"/>
              <a:sym typeface="Work Sans"/>
            </a:endParaRPr>
          </a:p>
          <a:p>
            <a:pPr indent="-317500" lvl="1" marL="914400" rtl="0" algn="l">
              <a:spcBef>
                <a:spcPts val="0"/>
              </a:spcBef>
              <a:spcAft>
                <a:spcPts val="0"/>
              </a:spcAft>
              <a:buClr>
                <a:srgbClr val="FFFFFF"/>
              </a:buClr>
              <a:buSzPts val="1400"/>
              <a:buFont typeface="Work Sans"/>
              <a:buChar char="○"/>
            </a:pPr>
            <a:r>
              <a:rPr lang="en">
                <a:solidFill>
                  <a:srgbClr val="FFFFFF"/>
                </a:solidFill>
                <a:latin typeface="Work Sans"/>
                <a:ea typeface="Work Sans"/>
                <a:cs typeface="Work Sans"/>
                <a:sym typeface="Work Sans"/>
              </a:rPr>
              <a:t>Hits Where I Am</a:t>
            </a:r>
            <a:endParaRPr>
              <a:solidFill>
                <a:srgbClr val="FFFFFF"/>
              </a:solidFill>
              <a:latin typeface="Work Sans"/>
              <a:ea typeface="Work Sans"/>
              <a:cs typeface="Work Sans"/>
              <a:sym typeface="Work Sans"/>
            </a:endParaRPr>
          </a:p>
          <a:p>
            <a:pPr indent="-317500" lvl="1" marL="914400" rtl="0" algn="l">
              <a:spcBef>
                <a:spcPts val="0"/>
              </a:spcBef>
              <a:spcAft>
                <a:spcPts val="0"/>
              </a:spcAft>
              <a:buClr>
                <a:srgbClr val="FFFFFF"/>
              </a:buClr>
              <a:buSzPts val="1400"/>
              <a:buFont typeface="Work Sans"/>
              <a:buChar char="○"/>
            </a:pPr>
            <a:r>
              <a:rPr lang="en">
                <a:solidFill>
                  <a:srgbClr val="FFFFFF"/>
                </a:solidFill>
                <a:latin typeface="Work Sans"/>
                <a:ea typeface="Work Sans"/>
                <a:cs typeface="Work Sans"/>
                <a:sym typeface="Work Sans"/>
              </a:rPr>
              <a:t>Hits from U.S. Cities</a:t>
            </a:r>
            <a:endParaRPr>
              <a:solidFill>
                <a:srgbClr val="FFFFFF"/>
              </a:solidFill>
              <a:latin typeface="Work Sans"/>
              <a:ea typeface="Work Sans"/>
              <a:cs typeface="Work Sans"/>
              <a:sym typeface="Work Sans"/>
            </a:endParaRPr>
          </a:p>
          <a:p>
            <a:pPr indent="-317500" lvl="1" marL="914400" rtl="0" algn="l">
              <a:spcBef>
                <a:spcPts val="0"/>
              </a:spcBef>
              <a:spcAft>
                <a:spcPts val="0"/>
              </a:spcAft>
              <a:buClr>
                <a:srgbClr val="FFFFFF"/>
              </a:buClr>
              <a:buSzPts val="1400"/>
              <a:buFont typeface="Work Sans"/>
              <a:buChar char="○"/>
            </a:pPr>
            <a:r>
              <a:rPr lang="en">
                <a:solidFill>
                  <a:srgbClr val="FFFFFF"/>
                </a:solidFill>
                <a:latin typeface="Work Sans"/>
                <a:ea typeface="Work Sans"/>
                <a:cs typeface="Work Sans"/>
                <a:sym typeface="Work Sans"/>
              </a:rPr>
              <a:t>International Hot Spots</a:t>
            </a:r>
            <a:endParaRPr>
              <a:solidFill>
                <a:srgbClr val="FFFFFF"/>
              </a:solidFill>
              <a:latin typeface="Work Sans"/>
              <a:ea typeface="Work Sans"/>
              <a:cs typeface="Work Sans"/>
              <a:sym typeface="Work Sans"/>
            </a:endParaRPr>
          </a:p>
          <a:p>
            <a:pPr indent="-342900" lvl="0" marL="457200" rtl="0" algn="l">
              <a:spcBef>
                <a:spcPts val="0"/>
              </a:spcBef>
              <a:spcAft>
                <a:spcPts val="0"/>
              </a:spcAft>
              <a:buClr>
                <a:srgbClr val="FFFFFF"/>
              </a:buClr>
              <a:buSzPts val="1800"/>
              <a:buFont typeface="Work Sans"/>
              <a:buChar char="●"/>
            </a:pPr>
            <a:r>
              <a:rPr lang="en">
                <a:solidFill>
                  <a:srgbClr val="FFFFFF"/>
                </a:solidFill>
                <a:latin typeface="Work Sans"/>
                <a:ea typeface="Work Sans"/>
                <a:cs typeface="Work Sans"/>
                <a:sym typeface="Work Sans"/>
              </a:rPr>
              <a:t>Location Pins</a:t>
            </a:r>
            <a:endParaRPr>
              <a:solidFill>
                <a:srgbClr val="FFFFFF"/>
              </a:solidFill>
              <a:latin typeface="Work Sans"/>
              <a:ea typeface="Work Sans"/>
              <a:cs typeface="Work Sans"/>
              <a:sym typeface="Work Sans"/>
            </a:endParaRPr>
          </a:p>
          <a:p>
            <a:pPr indent="-317500" lvl="1" marL="914400" rtl="0" algn="l">
              <a:spcBef>
                <a:spcPts val="0"/>
              </a:spcBef>
              <a:spcAft>
                <a:spcPts val="0"/>
              </a:spcAft>
              <a:buClr>
                <a:srgbClr val="FFFFFF"/>
              </a:buClr>
              <a:buSzPts val="1400"/>
              <a:buFont typeface="Work Sans"/>
              <a:buChar char="○"/>
            </a:pPr>
            <a:r>
              <a:rPr lang="en">
                <a:solidFill>
                  <a:srgbClr val="FFFFFF"/>
                </a:solidFill>
                <a:latin typeface="Work Sans"/>
                <a:ea typeface="Work Sans"/>
                <a:cs typeface="Work Sans"/>
                <a:sym typeface="Work Sans"/>
              </a:rPr>
              <a:t>Can create location pins, name them, and add descriptions but currently not connected to database</a:t>
            </a:r>
            <a:endParaRPr>
              <a:solidFill>
                <a:srgbClr val="FFFFFF"/>
              </a:solidFill>
              <a:latin typeface="Work Sans"/>
              <a:ea typeface="Work Sans"/>
              <a:cs typeface="Work Sans"/>
              <a:sym typeface="Work Sans"/>
            </a:endParaRPr>
          </a:p>
          <a:p>
            <a:pPr indent="-342900" lvl="0" marL="457200" rtl="0" algn="l">
              <a:spcBef>
                <a:spcPts val="0"/>
              </a:spcBef>
              <a:spcAft>
                <a:spcPts val="0"/>
              </a:spcAft>
              <a:buClr>
                <a:srgbClr val="FFFFFF"/>
              </a:buClr>
              <a:buSzPts val="1800"/>
              <a:buFont typeface="Work Sans"/>
              <a:buChar char="●"/>
            </a:pPr>
            <a:r>
              <a:rPr lang="en">
                <a:solidFill>
                  <a:srgbClr val="FFFFFF"/>
                </a:solidFill>
                <a:latin typeface="Work Sans"/>
                <a:ea typeface="Work Sans"/>
                <a:cs typeface="Work Sans"/>
                <a:sym typeface="Work Sans"/>
              </a:rPr>
              <a:t>Prototype</a:t>
            </a:r>
            <a:endParaRPr>
              <a:solidFill>
                <a:srgbClr val="FFFFFF"/>
              </a:solidFill>
              <a:latin typeface="Work Sans"/>
              <a:ea typeface="Work Sans"/>
              <a:cs typeface="Work Sans"/>
              <a:sym typeface="Work Sans"/>
            </a:endParaRPr>
          </a:p>
          <a:p>
            <a:pPr indent="-317500" lvl="1" marL="914400" rtl="0" algn="l">
              <a:spcBef>
                <a:spcPts val="0"/>
              </a:spcBef>
              <a:spcAft>
                <a:spcPts val="0"/>
              </a:spcAft>
              <a:buClr>
                <a:srgbClr val="FFFFFF"/>
              </a:buClr>
              <a:buSzPts val="1400"/>
              <a:buFont typeface="Work Sans"/>
              <a:buChar char="○"/>
            </a:pPr>
            <a:r>
              <a:rPr lang="en">
                <a:solidFill>
                  <a:srgbClr val="FFFFFF"/>
                </a:solidFill>
                <a:latin typeface="Work Sans"/>
                <a:ea typeface="Work Sans"/>
                <a:cs typeface="Work Sans"/>
                <a:sym typeface="Work Sans"/>
              </a:rPr>
              <a:t>Playlists of music boxes near me</a:t>
            </a:r>
            <a:endParaRPr>
              <a:solidFill>
                <a:srgbClr val="FFFFFF"/>
              </a:solidFill>
              <a:latin typeface="Work Sans"/>
              <a:ea typeface="Work Sans"/>
              <a:cs typeface="Work Sans"/>
              <a:sym typeface="Work Sans"/>
            </a:endParaRPr>
          </a:p>
          <a:p>
            <a:pPr indent="-317500" lvl="1" marL="914400" rtl="0" algn="l">
              <a:spcBef>
                <a:spcPts val="0"/>
              </a:spcBef>
              <a:spcAft>
                <a:spcPts val="0"/>
              </a:spcAft>
              <a:buClr>
                <a:srgbClr val="FFFFFF"/>
              </a:buClr>
              <a:buSzPts val="1400"/>
              <a:buFont typeface="Work Sans"/>
              <a:buChar char="○"/>
            </a:pPr>
            <a:r>
              <a:rPr lang="en">
                <a:solidFill>
                  <a:srgbClr val="FFFFFF"/>
                </a:solidFill>
                <a:latin typeface="Work Sans"/>
                <a:ea typeface="Work Sans"/>
                <a:cs typeface="Work Sans"/>
                <a:sym typeface="Work Sans"/>
              </a:rPr>
              <a:t>Location names</a:t>
            </a:r>
            <a:endParaRPr>
              <a:solidFill>
                <a:srgbClr val="FFFFFF"/>
              </a:solidFill>
              <a:latin typeface="Work Sans"/>
              <a:ea typeface="Work Sans"/>
              <a:cs typeface="Work Sans"/>
              <a:sym typeface="Work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Adapting for Field Tests</a:t>
            </a:r>
            <a:endParaRPr sz="3511">
              <a:solidFill>
                <a:schemeClr val="accent4"/>
              </a:solidFill>
              <a:latin typeface="Shrikhand"/>
              <a:ea typeface="Shrikhand"/>
              <a:cs typeface="Shrikhand"/>
              <a:sym typeface="Shrikhand"/>
            </a:endParaRPr>
          </a:p>
        </p:txBody>
      </p:sp>
      <p:sp>
        <p:nvSpPr>
          <p:cNvPr id="502" name="Google Shape;502;p51"/>
          <p:cNvSpPr txBox="1"/>
          <p:nvPr>
            <p:ph idx="1" type="body"/>
          </p:nvPr>
        </p:nvSpPr>
        <p:spPr>
          <a:xfrm>
            <a:off x="311700" y="1232775"/>
            <a:ext cx="6140400" cy="333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Font typeface="Work Sans"/>
              <a:buChar char="●"/>
            </a:pPr>
            <a:r>
              <a:rPr lang="en">
                <a:solidFill>
                  <a:srgbClr val="FFFFFF"/>
                </a:solidFill>
                <a:latin typeface="Work Sans"/>
                <a:ea typeface="Work Sans"/>
                <a:cs typeface="Work Sans"/>
                <a:sym typeface="Work Sans"/>
              </a:rPr>
              <a:t>Privacy and Data Security:</a:t>
            </a:r>
            <a:endParaRPr>
              <a:solidFill>
                <a:srgbClr val="FFFFFF"/>
              </a:solidFill>
              <a:latin typeface="Work Sans"/>
              <a:ea typeface="Work Sans"/>
              <a:cs typeface="Work Sans"/>
              <a:sym typeface="Work Sans"/>
            </a:endParaRPr>
          </a:p>
          <a:p>
            <a:pPr indent="-317500" lvl="1" marL="914400" rtl="0" algn="l">
              <a:spcBef>
                <a:spcPts val="0"/>
              </a:spcBef>
              <a:spcAft>
                <a:spcPts val="0"/>
              </a:spcAft>
              <a:buClr>
                <a:srgbClr val="FFFFFF"/>
              </a:buClr>
              <a:buSzPts val="1400"/>
              <a:buFont typeface="Work Sans"/>
              <a:buChar char="○"/>
            </a:pPr>
            <a:r>
              <a:rPr lang="en">
                <a:solidFill>
                  <a:srgbClr val="FFFFFF"/>
                </a:solidFill>
                <a:latin typeface="Work Sans"/>
                <a:ea typeface="Work Sans"/>
                <a:cs typeface="Work Sans"/>
                <a:sym typeface="Work Sans"/>
              </a:rPr>
              <a:t>Implement privacy controls and data protection, especially for features that track or share users' locations.</a:t>
            </a:r>
            <a:endParaRPr>
              <a:solidFill>
                <a:srgbClr val="FFFFFF"/>
              </a:solidFill>
              <a:latin typeface="Work Sans"/>
              <a:ea typeface="Work Sans"/>
              <a:cs typeface="Work Sans"/>
              <a:sym typeface="Work Sans"/>
            </a:endParaRPr>
          </a:p>
          <a:p>
            <a:pPr indent="-317500" lvl="1" marL="914400" rtl="0" algn="l">
              <a:spcBef>
                <a:spcPts val="0"/>
              </a:spcBef>
              <a:spcAft>
                <a:spcPts val="0"/>
              </a:spcAft>
              <a:buClr>
                <a:srgbClr val="FFFFFF"/>
              </a:buClr>
              <a:buSzPts val="1400"/>
              <a:buFont typeface="Work Sans"/>
              <a:buChar char="○"/>
            </a:pPr>
            <a:r>
              <a:rPr lang="en">
                <a:solidFill>
                  <a:srgbClr val="FFFFFF"/>
                </a:solidFill>
                <a:latin typeface="Work Sans"/>
                <a:ea typeface="Work Sans"/>
                <a:cs typeface="Work Sans"/>
                <a:sym typeface="Work Sans"/>
              </a:rPr>
              <a:t>Inform users about how their data will be used</a:t>
            </a:r>
            <a:endParaRPr>
              <a:solidFill>
                <a:srgbClr val="FFFFFF"/>
              </a:solidFill>
              <a:latin typeface="Work Sans"/>
              <a:ea typeface="Work Sans"/>
              <a:cs typeface="Work Sans"/>
              <a:sym typeface="Work Sans"/>
            </a:endParaRPr>
          </a:p>
          <a:p>
            <a:pPr indent="-342900" lvl="0" marL="457200" rtl="0" algn="l">
              <a:spcBef>
                <a:spcPts val="0"/>
              </a:spcBef>
              <a:spcAft>
                <a:spcPts val="0"/>
              </a:spcAft>
              <a:buClr>
                <a:srgbClr val="FFFFFF"/>
              </a:buClr>
              <a:buSzPts val="1800"/>
              <a:buFont typeface="Work Sans"/>
              <a:buChar char="●"/>
            </a:pPr>
            <a:r>
              <a:rPr lang="en">
                <a:solidFill>
                  <a:srgbClr val="FFFFFF"/>
                </a:solidFill>
                <a:latin typeface="Work Sans"/>
                <a:ea typeface="Work Sans"/>
                <a:cs typeface="Work Sans"/>
                <a:sym typeface="Work Sans"/>
              </a:rPr>
              <a:t>Scalability and Performance:</a:t>
            </a:r>
            <a:endParaRPr>
              <a:solidFill>
                <a:srgbClr val="FFFFFF"/>
              </a:solidFill>
              <a:latin typeface="Work Sans"/>
              <a:ea typeface="Work Sans"/>
              <a:cs typeface="Work Sans"/>
              <a:sym typeface="Work Sans"/>
            </a:endParaRPr>
          </a:p>
          <a:p>
            <a:pPr indent="-317500" lvl="1" marL="914400" rtl="0" algn="l">
              <a:spcBef>
                <a:spcPts val="0"/>
              </a:spcBef>
              <a:spcAft>
                <a:spcPts val="0"/>
              </a:spcAft>
              <a:buClr>
                <a:srgbClr val="FFFFFF"/>
              </a:buClr>
              <a:buSzPts val="1400"/>
              <a:buFont typeface="Work Sans"/>
              <a:buChar char="○"/>
            </a:pPr>
            <a:r>
              <a:rPr lang="en">
                <a:solidFill>
                  <a:srgbClr val="FFFFFF"/>
                </a:solidFill>
                <a:latin typeface="Work Sans"/>
                <a:ea typeface="Work Sans"/>
                <a:cs typeface="Work Sans"/>
                <a:sym typeface="Work Sans"/>
              </a:rPr>
              <a:t>Monitor the app’s performance as more users join and interact simultaneously, especially for features that rely on real-time updates or location data.</a:t>
            </a:r>
            <a:endParaRPr>
              <a:solidFill>
                <a:srgbClr val="FFFFFF"/>
              </a:solidFill>
              <a:latin typeface="Work Sans"/>
              <a:ea typeface="Work Sans"/>
              <a:cs typeface="Work Sans"/>
              <a:sym typeface="Work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chemeClr val="accent1"/>
                </a:solidFill>
                <a:latin typeface="Shrikhand"/>
                <a:ea typeface="Shrikhand"/>
                <a:cs typeface="Shrikhand"/>
                <a:sym typeface="Shrikhand"/>
              </a:rPr>
              <a:t>Outline</a:t>
            </a:r>
            <a:endParaRPr sz="3500">
              <a:solidFill>
                <a:schemeClr val="accent1"/>
              </a:solidFill>
              <a:latin typeface="Shrikhand"/>
              <a:ea typeface="Shrikhand"/>
              <a:cs typeface="Shrikhand"/>
              <a:sym typeface="Shrikhand"/>
            </a:endParaRPr>
          </a:p>
        </p:txBody>
      </p:sp>
      <p:sp>
        <p:nvSpPr>
          <p:cNvPr id="84" name="Google Shape;84;p16"/>
          <p:cNvSpPr txBox="1"/>
          <p:nvPr>
            <p:ph idx="1" type="body"/>
          </p:nvPr>
        </p:nvSpPr>
        <p:spPr>
          <a:xfrm>
            <a:off x="564600" y="1620175"/>
            <a:ext cx="1646400" cy="20541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6000">
                <a:solidFill>
                  <a:srgbClr val="FFFFFF"/>
                </a:solidFill>
                <a:latin typeface="Shrikhand"/>
                <a:ea typeface="Shrikhand"/>
                <a:cs typeface="Shrikhand"/>
                <a:sym typeface="Shrikhand"/>
              </a:rPr>
              <a:t>01</a:t>
            </a:r>
            <a:endParaRPr sz="6000">
              <a:solidFill>
                <a:srgbClr val="FFFFFF"/>
              </a:solidFill>
              <a:latin typeface="Shrikhand"/>
              <a:ea typeface="Shrikhand"/>
              <a:cs typeface="Shrikhand"/>
              <a:sym typeface="Shrikhand"/>
            </a:endParaRPr>
          </a:p>
          <a:p>
            <a:pPr indent="0" lvl="0" marL="0" rtl="0" algn="l">
              <a:spcBef>
                <a:spcPts val="1200"/>
              </a:spcBef>
              <a:spcAft>
                <a:spcPts val="1200"/>
              </a:spcAft>
              <a:buNone/>
            </a:pPr>
            <a:r>
              <a:rPr lang="en">
                <a:solidFill>
                  <a:srgbClr val="FFFFFF"/>
                </a:solidFill>
                <a:latin typeface="Work Sans Medium"/>
                <a:ea typeface="Work Sans Medium"/>
                <a:cs typeface="Work Sans Medium"/>
                <a:sym typeface="Work Sans Medium"/>
              </a:rPr>
              <a:t>App Overview</a:t>
            </a:r>
            <a:endParaRPr>
              <a:solidFill>
                <a:srgbClr val="FFFFFF"/>
              </a:solidFill>
              <a:latin typeface="Work Sans Medium"/>
              <a:ea typeface="Work Sans Medium"/>
              <a:cs typeface="Work Sans Medium"/>
              <a:sym typeface="Work Sans Medium"/>
            </a:endParaRPr>
          </a:p>
        </p:txBody>
      </p:sp>
      <p:sp>
        <p:nvSpPr>
          <p:cNvPr id="85" name="Google Shape;85;p16"/>
          <p:cNvSpPr txBox="1"/>
          <p:nvPr>
            <p:ph idx="1" type="body"/>
          </p:nvPr>
        </p:nvSpPr>
        <p:spPr>
          <a:xfrm>
            <a:off x="2606400" y="1620175"/>
            <a:ext cx="1889400" cy="20541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6000">
                <a:solidFill>
                  <a:srgbClr val="FFFFFF"/>
                </a:solidFill>
                <a:latin typeface="Shrikhand"/>
                <a:ea typeface="Shrikhand"/>
                <a:cs typeface="Shrikhand"/>
                <a:sym typeface="Shrikhand"/>
              </a:rPr>
              <a:t>02</a:t>
            </a:r>
            <a:endParaRPr sz="6000">
              <a:solidFill>
                <a:srgbClr val="FFFFFF"/>
              </a:solidFill>
              <a:latin typeface="Shrikhand"/>
              <a:ea typeface="Shrikhand"/>
              <a:cs typeface="Shrikhand"/>
              <a:sym typeface="Shrikhand"/>
            </a:endParaRPr>
          </a:p>
          <a:p>
            <a:pPr indent="0" lvl="0" marL="0" rtl="0" algn="l">
              <a:spcBef>
                <a:spcPts val="1200"/>
              </a:spcBef>
              <a:spcAft>
                <a:spcPts val="1200"/>
              </a:spcAft>
              <a:buNone/>
            </a:pPr>
            <a:r>
              <a:rPr lang="en">
                <a:solidFill>
                  <a:srgbClr val="FFFFFF"/>
                </a:solidFill>
                <a:latin typeface="Work Sans Medium"/>
                <a:ea typeface="Work Sans Medium"/>
                <a:cs typeface="Work Sans Medium"/>
                <a:sym typeface="Work Sans Medium"/>
              </a:rPr>
              <a:t>Interface Changes</a:t>
            </a:r>
            <a:endParaRPr>
              <a:solidFill>
                <a:srgbClr val="FFFFFF"/>
              </a:solidFill>
              <a:latin typeface="Work Sans Medium"/>
              <a:ea typeface="Work Sans Medium"/>
              <a:cs typeface="Work Sans Medium"/>
              <a:sym typeface="Work Sans Medium"/>
            </a:endParaRPr>
          </a:p>
        </p:txBody>
      </p:sp>
      <p:sp>
        <p:nvSpPr>
          <p:cNvPr id="86" name="Google Shape;86;p16"/>
          <p:cNvSpPr txBox="1"/>
          <p:nvPr>
            <p:ph idx="1" type="body"/>
          </p:nvPr>
        </p:nvSpPr>
        <p:spPr>
          <a:xfrm>
            <a:off x="4648200" y="1620175"/>
            <a:ext cx="1302000" cy="20541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6000">
                <a:solidFill>
                  <a:srgbClr val="FFFFFF"/>
                </a:solidFill>
                <a:latin typeface="Shrikhand"/>
                <a:ea typeface="Shrikhand"/>
                <a:cs typeface="Shrikhand"/>
                <a:sym typeface="Shrikhand"/>
              </a:rPr>
              <a:t>03</a:t>
            </a:r>
            <a:endParaRPr sz="6000">
              <a:solidFill>
                <a:srgbClr val="FFFFFF"/>
              </a:solidFill>
              <a:latin typeface="Shrikhand"/>
              <a:ea typeface="Shrikhand"/>
              <a:cs typeface="Shrikhand"/>
              <a:sym typeface="Shrikhand"/>
            </a:endParaRPr>
          </a:p>
          <a:p>
            <a:pPr indent="0" lvl="0" marL="0" rtl="0" algn="l">
              <a:spcBef>
                <a:spcPts val="1200"/>
              </a:spcBef>
              <a:spcAft>
                <a:spcPts val="1200"/>
              </a:spcAft>
              <a:buNone/>
            </a:pPr>
            <a:r>
              <a:rPr lang="en">
                <a:solidFill>
                  <a:srgbClr val="FFFFFF"/>
                </a:solidFill>
                <a:latin typeface="Work Sans Medium"/>
                <a:ea typeface="Work Sans Medium"/>
                <a:cs typeface="Work Sans Medium"/>
                <a:sym typeface="Work Sans Medium"/>
              </a:rPr>
              <a:t>Task Flows</a:t>
            </a:r>
            <a:endParaRPr>
              <a:solidFill>
                <a:srgbClr val="FFFFFF"/>
              </a:solidFill>
              <a:latin typeface="Work Sans Medium"/>
              <a:ea typeface="Work Sans Medium"/>
              <a:cs typeface="Work Sans Medium"/>
              <a:sym typeface="Work Sans Medium"/>
            </a:endParaRPr>
          </a:p>
        </p:txBody>
      </p:sp>
      <p:sp>
        <p:nvSpPr>
          <p:cNvPr id="87" name="Google Shape;87;p16"/>
          <p:cNvSpPr txBox="1"/>
          <p:nvPr>
            <p:ph idx="1" type="body"/>
          </p:nvPr>
        </p:nvSpPr>
        <p:spPr>
          <a:xfrm>
            <a:off x="6690000" y="1620175"/>
            <a:ext cx="1404900" cy="20541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6000">
                <a:solidFill>
                  <a:srgbClr val="FFFFFF"/>
                </a:solidFill>
                <a:latin typeface="Shrikhand"/>
                <a:ea typeface="Shrikhand"/>
                <a:cs typeface="Shrikhand"/>
                <a:sym typeface="Shrikhand"/>
              </a:rPr>
              <a:t>04</a:t>
            </a:r>
            <a:endParaRPr sz="6000">
              <a:solidFill>
                <a:srgbClr val="FFFFFF"/>
              </a:solidFill>
              <a:latin typeface="Shrikhand"/>
              <a:ea typeface="Shrikhand"/>
              <a:cs typeface="Shrikhand"/>
              <a:sym typeface="Shrikhand"/>
            </a:endParaRPr>
          </a:p>
          <a:p>
            <a:pPr indent="0" lvl="0" marL="0" rtl="0" algn="l">
              <a:spcBef>
                <a:spcPts val="1200"/>
              </a:spcBef>
              <a:spcAft>
                <a:spcPts val="1200"/>
              </a:spcAft>
              <a:buNone/>
            </a:pPr>
            <a:r>
              <a:rPr lang="en">
                <a:solidFill>
                  <a:srgbClr val="FFFFFF"/>
                </a:solidFill>
                <a:latin typeface="Work Sans Medium"/>
                <a:ea typeface="Work Sans Medium"/>
                <a:cs typeface="Work Sans Medium"/>
                <a:sym typeface="Work Sans Medium"/>
              </a:rPr>
              <a:t>Future Work</a:t>
            </a:r>
            <a:endParaRPr>
              <a:solidFill>
                <a:srgbClr val="FFFFFF"/>
              </a:solidFill>
              <a:latin typeface="Work Sans Medium"/>
              <a:ea typeface="Work Sans Medium"/>
              <a:cs typeface="Work Sans Medium"/>
              <a:sym typeface="Work Sans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6" name="Shape 506"/>
        <p:cNvGrpSpPr/>
        <p:nvPr/>
      </p:nvGrpSpPr>
      <p:grpSpPr>
        <a:xfrm>
          <a:off x="0" y="0"/>
          <a:ext cx="0" cy="0"/>
          <a:chOff x="0" y="0"/>
          <a:chExt cx="0" cy="0"/>
        </a:xfrm>
      </p:grpSpPr>
      <p:sp>
        <p:nvSpPr>
          <p:cNvPr id="507" name="Google Shape;507;p52"/>
          <p:cNvSpPr txBox="1"/>
          <p:nvPr>
            <p:ph type="title"/>
          </p:nvPr>
        </p:nvSpPr>
        <p:spPr>
          <a:xfrm>
            <a:off x="490250" y="526350"/>
            <a:ext cx="7165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6000">
                <a:solidFill>
                  <a:srgbClr val="FFFFFF"/>
                </a:solidFill>
                <a:latin typeface="Shrikhand"/>
                <a:ea typeface="Shrikhand"/>
                <a:cs typeface="Shrikhand"/>
                <a:sym typeface="Shrikhand"/>
              </a:rPr>
              <a:t>thanks</a:t>
            </a:r>
            <a:endParaRPr sz="6000">
              <a:solidFill>
                <a:srgbClr val="FFFFFF"/>
              </a:solidFill>
              <a:latin typeface="Shrikhand"/>
              <a:ea typeface="Shrikhand"/>
              <a:cs typeface="Shrikhand"/>
              <a:sym typeface="Shrikhand"/>
            </a:endParaRPr>
          </a:p>
          <a:p>
            <a:pPr indent="0" lvl="0" marL="0" rtl="0" algn="l">
              <a:spcBef>
                <a:spcPts val="0"/>
              </a:spcBef>
              <a:spcAft>
                <a:spcPts val="0"/>
              </a:spcAft>
              <a:buNone/>
            </a:pPr>
            <a:r>
              <a:t/>
            </a:r>
            <a:endParaRPr sz="2100">
              <a:solidFill>
                <a:srgbClr val="FFFFFF"/>
              </a:solidFill>
            </a:endParaRPr>
          </a:p>
          <a:p>
            <a:pPr indent="0" lvl="0" marL="0" rtl="0" algn="l">
              <a:spcBef>
                <a:spcPts val="0"/>
              </a:spcBef>
              <a:spcAft>
                <a:spcPts val="0"/>
              </a:spcAft>
              <a:buNone/>
            </a:pPr>
            <a:r>
              <a:rPr lang="en" sz="2100">
                <a:solidFill>
                  <a:srgbClr val="FFFFFF"/>
                </a:solidFill>
                <a:latin typeface="Work Sans"/>
                <a:ea typeface="Work Sans"/>
                <a:cs typeface="Work Sans"/>
                <a:sym typeface="Work Sans"/>
              </a:rPr>
              <a:t>any questions?</a:t>
            </a:r>
            <a:endParaRPr sz="2100">
              <a:solidFill>
                <a:srgbClr val="FFFFFF"/>
              </a:solidFill>
              <a:latin typeface="Work Sans"/>
              <a:ea typeface="Work Sans"/>
              <a:cs typeface="Work Sans"/>
              <a:sym typeface="Work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11" name="Shape 511"/>
        <p:cNvGrpSpPr/>
        <p:nvPr/>
      </p:nvGrpSpPr>
      <p:grpSpPr>
        <a:xfrm>
          <a:off x="0" y="0"/>
          <a:ext cx="0" cy="0"/>
          <a:chOff x="0" y="0"/>
          <a:chExt cx="0" cy="0"/>
        </a:xfrm>
      </p:grpSpPr>
      <p:sp>
        <p:nvSpPr>
          <p:cNvPr id="512" name="Google Shape;512;p53"/>
          <p:cNvSpPr txBox="1"/>
          <p:nvPr>
            <p:ph type="title"/>
          </p:nvPr>
        </p:nvSpPr>
        <p:spPr>
          <a:xfrm>
            <a:off x="490250" y="526350"/>
            <a:ext cx="7165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500">
                <a:solidFill>
                  <a:srgbClr val="FFFFFF"/>
                </a:solidFill>
                <a:latin typeface="Shrikhand"/>
                <a:ea typeface="Shrikhand"/>
                <a:cs typeface="Shrikhand"/>
                <a:sym typeface="Shrikhand"/>
              </a:rPr>
              <a:t>05</a:t>
            </a:r>
            <a:endParaRPr sz="3500">
              <a:solidFill>
                <a:srgbClr val="FFFFFF"/>
              </a:solidFill>
              <a:latin typeface="Shrikhand"/>
              <a:ea typeface="Shrikhand"/>
              <a:cs typeface="Shrikhand"/>
              <a:sym typeface="Shrikhand"/>
            </a:endParaRPr>
          </a:p>
          <a:p>
            <a:pPr indent="0" lvl="0" marL="0" rtl="0" algn="l">
              <a:spcBef>
                <a:spcPts val="0"/>
              </a:spcBef>
              <a:spcAft>
                <a:spcPts val="0"/>
              </a:spcAft>
              <a:buNone/>
            </a:pPr>
            <a:r>
              <a:rPr lang="en" sz="6000">
                <a:solidFill>
                  <a:srgbClr val="FFFFFF"/>
                </a:solidFill>
                <a:latin typeface="Shrikhand"/>
                <a:ea typeface="Shrikhand"/>
                <a:cs typeface="Shrikhand"/>
                <a:sym typeface="Shrikhand"/>
              </a:rPr>
              <a:t>Appendix</a:t>
            </a:r>
            <a:endParaRPr sz="6000">
              <a:solidFill>
                <a:srgbClr val="FFFFFF"/>
              </a:solidFill>
              <a:latin typeface="Work Sans"/>
              <a:ea typeface="Work Sans"/>
              <a:cs typeface="Work Sans"/>
              <a:sym typeface="Work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Repo + README</a:t>
            </a:r>
            <a:endParaRPr sz="3511">
              <a:solidFill>
                <a:schemeClr val="accent4"/>
              </a:solidFill>
              <a:latin typeface="Shrikhand"/>
              <a:ea typeface="Shrikhand"/>
              <a:cs typeface="Shrikhand"/>
              <a:sym typeface="Shrikhand"/>
            </a:endParaRPr>
          </a:p>
        </p:txBody>
      </p:sp>
      <p:sp>
        <p:nvSpPr>
          <p:cNvPr id="518" name="Google Shape;518;p54"/>
          <p:cNvSpPr txBox="1"/>
          <p:nvPr>
            <p:ph idx="1" type="body"/>
          </p:nvPr>
        </p:nvSpPr>
        <p:spPr>
          <a:xfrm>
            <a:off x="311700" y="1232775"/>
            <a:ext cx="6140400" cy="333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Font typeface="Work Sans"/>
              <a:buChar char="●"/>
            </a:pPr>
            <a:r>
              <a:rPr lang="en" u="sng">
                <a:solidFill>
                  <a:srgbClr val="FFFFFF"/>
                </a:solidFill>
                <a:latin typeface="Work Sans"/>
                <a:ea typeface="Work Sans"/>
                <a:cs typeface="Work Sans"/>
                <a:sym typeface="Work Sans"/>
                <a:hlinkClick r:id="rId3">
                  <a:extLst>
                    <a:ext uri="{A12FA001-AC4F-418D-AE19-62706E023703}">
                      <ahyp:hlinkClr val="tx"/>
                    </a:ext>
                  </a:extLst>
                </a:hlinkClick>
              </a:rPr>
              <a:t>GitHub link</a:t>
            </a:r>
            <a:endParaRPr>
              <a:solidFill>
                <a:srgbClr val="FFFFFF"/>
              </a:solidFill>
              <a:latin typeface="Work Sans"/>
              <a:ea typeface="Work Sans"/>
              <a:cs typeface="Work Sans"/>
              <a:sym typeface="Work Sans"/>
            </a:endParaRPr>
          </a:p>
          <a:p>
            <a:pPr indent="-342900" lvl="0" marL="457200" rtl="0" algn="l">
              <a:spcBef>
                <a:spcPts val="0"/>
              </a:spcBef>
              <a:spcAft>
                <a:spcPts val="0"/>
              </a:spcAft>
              <a:buClr>
                <a:srgbClr val="FFFFFF"/>
              </a:buClr>
              <a:buSzPts val="1800"/>
              <a:buFont typeface="Work Sans"/>
              <a:buChar char="●"/>
            </a:pPr>
            <a:r>
              <a:rPr lang="en" u="sng">
                <a:solidFill>
                  <a:srgbClr val="FFFFFF"/>
                </a:solidFill>
                <a:latin typeface="Work Sans"/>
                <a:ea typeface="Work Sans"/>
                <a:cs typeface="Work Sans"/>
                <a:sym typeface="Work Sans"/>
                <a:hlinkClick r:id="rId4">
                  <a:extLst>
                    <a:ext uri="{A12FA001-AC4F-418D-AE19-62706E023703}">
                      <ahyp:hlinkClr val="tx"/>
                    </a:ext>
                  </a:extLst>
                </a:hlinkClick>
              </a:rPr>
              <a:t>README</a:t>
            </a:r>
            <a:endParaRPr>
              <a:solidFill>
                <a:srgbClr val="FFFFFF"/>
              </a:solidFill>
              <a:latin typeface="Work Sans"/>
              <a:ea typeface="Work Sans"/>
              <a:cs typeface="Work Sans"/>
              <a:sym typeface="Work Sans"/>
            </a:endParaRPr>
          </a:p>
        </p:txBody>
      </p:sp>
      <p:pic>
        <p:nvPicPr>
          <p:cNvPr id="519" name="Google Shape;519;p54"/>
          <p:cNvPicPr preferRelativeResize="0"/>
          <p:nvPr/>
        </p:nvPicPr>
        <p:blipFill>
          <a:blip r:embed="rId5">
            <a:alphaModFix/>
          </a:blip>
          <a:stretch>
            <a:fillRect/>
          </a:stretch>
        </p:blipFill>
        <p:spPr>
          <a:xfrm>
            <a:off x="7311333" y="0"/>
            <a:ext cx="1832668" cy="51435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Previous Task 1, in hi-fi</a:t>
            </a:r>
            <a:endParaRPr sz="3511">
              <a:solidFill>
                <a:schemeClr val="accent4"/>
              </a:solidFill>
              <a:latin typeface="Shrikhand"/>
              <a:ea typeface="Shrikhand"/>
              <a:cs typeface="Shrikhand"/>
              <a:sym typeface="Shrikhand"/>
            </a:endParaRPr>
          </a:p>
        </p:txBody>
      </p:sp>
      <p:sp>
        <p:nvSpPr>
          <p:cNvPr id="525" name="Google Shape;525;p55"/>
          <p:cNvSpPr txBox="1"/>
          <p:nvPr>
            <p:ph idx="1" type="body"/>
          </p:nvPr>
        </p:nvSpPr>
        <p:spPr>
          <a:xfrm>
            <a:off x="311700" y="1186275"/>
            <a:ext cx="2513700" cy="3382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FFFFFF"/>
                </a:solidFill>
                <a:latin typeface="Work Sans"/>
                <a:ea typeface="Work Sans"/>
                <a:cs typeface="Work Sans"/>
                <a:sym typeface="Work Sans"/>
              </a:rPr>
              <a:t>POST A SONG ONTO YOUR FEED</a:t>
            </a:r>
            <a:endParaRPr>
              <a:solidFill>
                <a:srgbClr val="FFFFFF"/>
              </a:solidFill>
              <a:latin typeface="Work Sans"/>
              <a:ea typeface="Work Sans"/>
              <a:cs typeface="Work Sans"/>
              <a:sym typeface="Work Sans"/>
            </a:endParaRPr>
          </a:p>
        </p:txBody>
      </p:sp>
      <p:pic>
        <p:nvPicPr>
          <p:cNvPr id="526" name="Google Shape;526;p55" title="task 1.mov">
            <a:hlinkClick r:id="rId3"/>
          </p:cNvPr>
          <p:cNvPicPr preferRelativeResize="0"/>
          <p:nvPr/>
        </p:nvPicPr>
        <p:blipFill>
          <a:blip r:embed="rId4">
            <a:alphaModFix/>
          </a:blip>
          <a:stretch>
            <a:fillRect/>
          </a:stretch>
        </p:blipFill>
        <p:spPr>
          <a:xfrm>
            <a:off x="4260300" y="11862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Previous </a:t>
            </a:r>
            <a:r>
              <a:rPr lang="en" sz="3511">
                <a:solidFill>
                  <a:schemeClr val="accent4"/>
                </a:solidFill>
                <a:latin typeface="Shrikhand"/>
                <a:ea typeface="Shrikhand"/>
                <a:cs typeface="Shrikhand"/>
                <a:sym typeface="Shrikhand"/>
              </a:rPr>
              <a:t>Task 2, in hi-fi</a:t>
            </a:r>
            <a:endParaRPr sz="3511">
              <a:solidFill>
                <a:schemeClr val="accent4"/>
              </a:solidFill>
              <a:latin typeface="Shrikhand"/>
              <a:ea typeface="Shrikhand"/>
              <a:cs typeface="Shrikhand"/>
              <a:sym typeface="Shrikhand"/>
            </a:endParaRPr>
          </a:p>
        </p:txBody>
      </p:sp>
      <p:sp>
        <p:nvSpPr>
          <p:cNvPr id="532" name="Google Shape;532;p56"/>
          <p:cNvSpPr txBox="1"/>
          <p:nvPr>
            <p:ph idx="1" type="body"/>
          </p:nvPr>
        </p:nvSpPr>
        <p:spPr>
          <a:xfrm>
            <a:off x="311700" y="1186275"/>
            <a:ext cx="2513700" cy="3382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FFFFFF"/>
                </a:solidFill>
                <a:latin typeface="Work Sans"/>
                <a:ea typeface="Work Sans"/>
                <a:cs typeface="Work Sans"/>
                <a:sym typeface="Work Sans"/>
              </a:rPr>
              <a:t>DISCOVERING MUSIC POSTED BY OTHER USERS AROUND YOU</a:t>
            </a:r>
            <a:endParaRPr>
              <a:solidFill>
                <a:srgbClr val="FFFFFF"/>
              </a:solidFill>
              <a:latin typeface="Work Sans"/>
              <a:ea typeface="Work Sans"/>
              <a:cs typeface="Work Sans"/>
              <a:sym typeface="Work Sans"/>
            </a:endParaRPr>
          </a:p>
        </p:txBody>
      </p:sp>
      <p:pic>
        <p:nvPicPr>
          <p:cNvPr id="533" name="Google Shape;533;p56" title="task2.mov">
            <a:hlinkClick r:id="rId3"/>
          </p:cNvPr>
          <p:cNvPicPr preferRelativeResize="0"/>
          <p:nvPr/>
        </p:nvPicPr>
        <p:blipFill>
          <a:blip r:embed="rId4">
            <a:alphaModFix/>
          </a:blip>
          <a:stretch>
            <a:fillRect/>
          </a:stretch>
        </p:blipFill>
        <p:spPr>
          <a:xfrm>
            <a:off x="4260300" y="11862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Revised </a:t>
            </a:r>
            <a:r>
              <a:rPr lang="en" sz="3511">
                <a:solidFill>
                  <a:schemeClr val="accent4"/>
                </a:solidFill>
                <a:latin typeface="Shrikhand"/>
                <a:ea typeface="Shrikhand"/>
                <a:cs typeface="Shrikhand"/>
                <a:sym typeface="Shrikhand"/>
              </a:rPr>
              <a:t>Task 3, in hi-fi</a:t>
            </a:r>
            <a:endParaRPr sz="3511">
              <a:solidFill>
                <a:schemeClr val="accent4"/>
              </a:solidFill>
              <a:latin typeface="Shrikhand"/>
              <a:ea typeface="Shrikhand"/>
              <a:cs typeface="Shrikhand"/>
              <a:sym typeface="Shrikhand"/>
            </a:endParaRPr>
          </a:p>
        </p:txBody>
      </p:sp>
      <p:sp>
        <p:nvSpPr>
          <p:cNvPr id="539" name="Google Shape;539;p57"/>
          <p:cNvSpPr txBox="1"/>
          <p:nvPr>
            <p:ph idx="1" type="body"/>
          </p:nvPr>
        </p:nvSpPr>
        <p:spPr>
          <a:xfrm>
            <a:off x="311700" y="1186275"/>
            <a:ext cx="2513700" cy="3382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FFFFFF"/>
                </a:solidFill>
                <a:latin typeface="Work Sans"/>
                <a:ea typeface="Work Sans"/>
                <a:cs typeface="Work Sans"/>
                <a:sym typeface="Work Sans"/>
              </a:rPr>
              <a:t>REPRISE CHANGED TO FILTERING THROUGH POSTS</a:t>
            </a:r>
            <a:endParaRPr>
              <a:solidFill>
                <a:srgbClr val="FFFFFF"/>
              </a:solidFill>
              <a:latin typeface="Work Sans"/>
              <a:ea typeface="Work Sans"/>
              <a:cs typeface="Work Sans"/>
              <a:sym typeface="Work Sans"/>
            </a:endParaRPr>
          </a:p>
        </p:txBody>
      </p:sp>
      <p:pic>
        <p:nvPicPr>
          <p:cNvPr id="540" name="Google Shape;540;p57" title="task3.mov">
            <a:hlinkClick r:id="rId3"/>
          </p:cNvPr>
          <p:cNvPicPr preferRelativeResize="0"/>
          <p:nvPr/>
        </p:nvPicPr>
        <p:blipFill>
          <a:blip r:embed="rId4">
            <a:alphaModFix/>
          </a:blip>
          <a:stretch>
            <a:fillRect/>
          </a:stretch>
        </p:blipFill>
        <p:spPr>
          <a:xfrm>
            <a:off x="4260300" y="11862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1" name="Shape 91"/>
        <p:cNvGrpSpPr/>
        <p:nvPr/>
      </p:nvGrpSpPr>
      <p:grpSpPr>
        <a:xfrm>
          <a:off x="0" y="0"/>
          <a:ext cx="0" cy="0"/>
          <a:chOff x="0" y="0"/>
          <a:chExt cx="0" cy="0"/>
        </a:xfrm>
      </p:grpSpPr>
      <p:sp>
        <p:nvSpPr>
          <p:cNvPr id="92" name="Google Shape;92;p17"/>
          <p:cNvSpPr txBox="1"/>
          <p:nvPr>
            <p:ph type="title"/>
          </p:nvPr>
        </p:nvSpPr>
        <p:spPr>
          <a:xfrm>
            <a:off x="490250" y="526350"/>
            <a:ext cx="7165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500">
                <a:solidFill>
                  <a:srgbClr val="FFFFFF"/>
                </a:solidFill>
                <a:latin typeface="Shrikhand"/>
                <a:ea typeface="Shrikhand"/>
                <a:cs typeface="Shrikhand"/>
                <a:sym typeface="Shrikhand"/>
              </a:rPr>
              <a:t>01</a:t>
            </a:r>
            <a:endParaRPr sz="3500">
              <a:solidFill>
                <a:srgbClr val="FFFFFF"/>
              </a:solidFill>
              <a:latin typeface="Shrikhand"/>
              <a:ea typeface="Shrikhand"/>
              <a:cs typeface="Shrikhand"/>
              <a:sym typeface="Shrikhand"/>
            </a:endParaRPr>
          </a:p>
          <a:p>
            <a:pPr indent="0" lvl="0" marL="0" rtl="0" algn="l">
              <a:spcBef>
                <a:spcPts val="0"/>
              </a:spcBef>
              <a:spcAft>
                <a:spcPts val="0"/>
              </a:spcAft>
              <a:buNone/>
            </a:pPr>
            <a:r>
              <a:rPr lang="en" sz="6000">
                <a:solidFill>
                  <a:srgbClr val="FFFFFF"/>
                </a:solidFill>
                <a:latin typeface="Shrikhand"/>
                <a:ea typeface="Shrikhand"/>
                <a:cs typeface="Shrikhand"/>
                <a:sym typeface="Shrikhand"/>
              </a:rPr>
              <a:t>Introduction</a:t>
            </a:r>
            <a:endParaRPr sz="6000">
              <a:solidFill>
                <a:srgbClr val="FFFFFF"/>
              </a:solidFill>
              <a:latin typeface="Work Sans"/>
              <a:ea typeface="Work Sans"/>
              <a:cs typeface="Work Sans"/>
              <a:sym typeface="Work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Problem</a:t>
            </a:r>
            <a:endParaRPr sz="3511">
              <a:solidFill>
                <a:schemeClr val="accent4"/>
              </a:solidFill>
              <a:latin typeface="Shrikhand"/>
              <a:ea typeface="Shrikhand"/>
              <a:cs typeface="Shrikhand"/>
              <a:sym typeface="Shrikhand"/>
            </a:endParaRPr>
          </a:p>
        </p:txBody>
      </p:sp>
      <p:sp>
        <p:nvSpPr>
          <p:cNvPr id="98" name="Google Shape;98;p18"/>
          <p:cNvSpPr txBox="1"/>
          <p:nvPr>
            <p:ph idx="1" type="body"/>
          </p:nvPr>
        </p:nvSpPr>
        <p:spPr>
          <a:xfrm>
            <a:off x="311700" y="1232775"/>
            <a:ext cx="8520600" cy="3336000"/>
          </a:xfrm>
          <a:prstGeom prst="rect">
            <a:avLst/>
          </a:prstGeom>
        </p:spPr>
        <p:txBody>
          <a:bodyPr anchorCtr="0" anchor="t" bIns="91425" lIns="91425" spcFirstLastPara="1" rIns="91425" wrap="square" tIns="91425">
            <a:normAutofit lnSpcReduction="20000"/>
          </a:bodyPr>
          <a:lstStyle/>
          <a:p>
            <a:pPr indent="-342900" lvl="0" marL="457200" rtl="0" algn="l">
              <a:lnSpc>
                <a:spcPct val="150000"/>
              </a:lnSpc>
              <a:spcBef>
                <a:spcPts val="0"/>
              </a:spcBef>
              <a:spcAft>
                <a:spcPts val="0"/>
              </a:spcAft>
              <a:buClr>
                <a:srgbClr val="FFFFFF"/>
              </a:buClr>
              <a:buSzPts val="1800"/>
              <a:buFont typeface="Work Sans"/>
              <a:buChar char="●"/>
            </a:pPr>
            <a:r>
              <a:rPr lang="en">
                <a:solidFill>
                  <a:srgbClr val="FFFFFF"/>
                </a:solidFill>
                <a:latin typeface="Work Sans"/>
                <a:ea typeface="Work Sans"/>
                <a:cs typeface="Work Sans"/>
                <a:sym typeface="Work Sans"/>
              </a:rPr>
              <a:t>Music is </a:t>
            </a:r>
            <a:r>
              <a:rPr b="1" lang="en">
                <a:solidFill>
                  <a:schemeClr val="accent5"/>
                </a:solidFill>
                <a:latin typeface="Work Sans"/>
                <a:ea typeface="Work Sans"/>
                <a:cs typeface="Work Sans"/>
                <a:sym typeface="Work Sans"/>
              </a:rPr>
              <a:t>inherently social</a:t>
            </a:r>
            <a:r>
              <a:rPr b="1" lang="en">
                <a:solidFill>
                  <a:srgbClr val="FFFFFF"/>
                </a:solidFill>
                <a:latin typeface="Work Sans"/>
                <a:ea typeface="Work Sans"/>
                <a:cs typeface="Work Sans"/>
                <a:sym typeface="Work Sans"/>
              </a:rPr>
              <a:t>.</a:t>
            </a:r>
            <a:endParaRPr b="1">
              <a:solidFill>
                <a:srgbClr val="FFFFFF"/>
              </a:solidFill>
              <a:latin typeface="Work Sans"/>
              <a:ea typeface="Work Sans"/>
              <a:cs typeface="Work Sans"/>
              <a:sym typeface="Work Sans"/>
            </a:endParaRPr>
          </a:p>
          <a:p>
            <a:pPr indent="-342900" lvl="0" marL="457200" rtl="0" algn="l">
              <a:lnSpc>
                <a:spcPct val="150000"/>
              </a:lnSpc>
              <a:spcBef>
                <a:spcPts val="0"/>
              </a:spcBef>
              <a:spcAft>
                <a:spcPts val="0"/>
              </a:spcAft>
              <a:buClr>
                <a:srgbClr val="FFFFFF"/>
              </a:buClr>
              <a:buSzPts val="1800"/>
              <a:buFont typeface="Work Sans"/>
              <a:buChar char="●"/>
            </a:pPr>
            <a:r>
              <a:rPr lang="en">
                <a:solidFill>
                  <a:srgbClr val="FFFFFF"/>
                </a:solidFill>
                <a:latin typeface="Work Sans"/>
                <a:ea typeface="Work Sans"/>
                <a:cs typeface="Work Sans"/>
                <a:sym typeface="Work Sans"/>
              </a:rPr>
              <a:t>Music streaming platforms today offer access to diverse music, but </a:t>
            </a:r>
            <a:r>
              <a:rPr b="1" lang="en" u="sng">
                <a:solidFill>
                  <a:srgbClr val="FFFFFF"/>
                </a:solidFill>
                <a:latin typeface="Work Sans"/>
                <a:ea typeface="Work Sans"/>
                <a:cs typeface="Work Sans"/>
                <a:sym typeface="Work Sans"/>
              </a:rPr>
              <a:t>lack engaging social features</a:t>
            </a:r>
            <a:r>
              <a:rPr lang="en">
                <a:solidFill>
                  <a:srgbClr val="FFFFFF"/>
                </a:solidFill>
                <a:latin typeface="Work Sans"/>
                <a:ea typeface="Work Sans"/>
                <a:cs typeface="Work Sans"/>
                <a:sym typeface="Work Sans"/>
              </a:rPr>
              <a:t>.</a:t>
            </a:r>
            <a:endParaRPr>
              <a:solidFill>
                <a:srgbClr val="FFFFFF"/>
              </a:solidFill>
              <a:latin typeface="Work Sans"/>
              <a:ea typeface="Work Sans"/>
              <a:cs typeface="Work Sans"/>
              <a:sym typeface="Work Sans"/>
            </a:endParaRPr>
          </a:p>
          <a:p>
            <a:pPr indent="0" lvl="0" marL="0" rtl="0" algn="l">
              <a:lnSpc>
                <a:spcPct val="150000"/>
              </a:lnSpc>
              <a:spcBef>
                <a:spcPts val="1200"/>
              </a:spcBef>
              <a:spcAft>
                <a:spcPts val="0"/>
              </a:spcAft>
              <a:buNone/>
            </a:pPr>
            <a:r>
              <a:t/>
            </a:r>
            <a:endParaRPr>
              <a:solidFill>
                <a:srgbClr val="FFFFFF"/>
              </a:solidFill>
              <a:latin typeface="Work Sans"/>
              <a:ea typeface="Work Sans"/>
              <a:cs typeface="Work Sans"/>
              <a:sym typeface="Work Sans"/>
            </a:endParaRPr>
          </a:p>
          <a:p>
            <a:pPr indent="0" lvl="0" marL="457200" rtl="0" algn="l">
              <a:lnSpc>
                <a:spcPct val="150000"/>
              </a:lnSpc>
              <a:spcBef>
                <a:spcPts val="1200"/>
              </a:spcBef>
              <a:spcAft>
                <a:spcPts val="0"/>
              </a:spcAft>
              <a:buNone/>
            </a:pPr>
            <a:r>
              <a:rPr lang="en">
                <a:solidFill>
                  <a:srgbClr val="FFFFFF"/>
                </a:solidFill>
                <a:latin typeface="Work Sans"/>
                <a:ea typeface="Work Sans"/>
                <a:cs typeface="Work Sans"/>
                <a:sym typeface="Work Sans"/>
              </a:rPr>
              <a:t>We want to help people </a:t>
            </a:r>
            <a:r>
              <a:rPr b="1" lang="en">
                <a:solidFill>
                  <a:schemeClr val="accent5"/>
                </a:solidFill>
                <a:latin typeface="Work Sans"/>
                <a:ea typeface="Work Sans"/>
                <a:cs typeface="Work Sans"/>
                <a:sym typeface="Work Sans"/>
              </a:rPr>
              <a:t>foster relationships</a:t>
            </a:r>
            <a:r>
              <a:rPr lang="en">
                <a:solidFill>
                  <a:srgbClr val="FFFFFF"/>
                </a:solidFill>
                <a:latin typeface="Work Sans"/>
                <a:ea typeface="Work Sans"/>
                <a:cs typeface="Work Sans"/>
                <a:sym typeface="Work Sans"/>
              </a:rPr>
              <a:t> </a:t>
            </a:r>
            <a:r>
              <a:rPr b="1" lang="en">
                <a:solidFill>
                  <a:schemeClr val="accent5"/>
                </a:solidFill>
                <a:latin typeface="Work Sans"/>
                <a:ea typeface="Work Sans"/>
                <a:cs typeface="Work Sans"/>
                <a:sym typeface="Work Sans"/>
              </a:rPr>
              <a:t>through music.</a:t>
            </a:r>
            <a:endParaRPr b="1">
              <a:solidFill>
                <a:schemeClr val="accent5"/>
              </a:solidFill>
              <a:latin typeface="Work Sans"/>
              <a:ea typeface="Work Sans"/>
              <a:cs typeface="Work Sans"/>
              <a:sym typeface="Work Sans"/>
            </a:endParaRPr>
          </a:p>
          <a:p>
            <a:pPr indent="0" lvl="0" marL="0" rtl="0" algn="l">
              <a:lnSpc>
                <a:spcPct val="150000"/>
              </a:lnSpc>
              <a:spcBef>
                <a:spcPts val="1200"/>
              </a:spcBef>
              <a:spcAft>
                <a:spcPts val="0"/>
              </a:spcAft>
              <a:buNone/>
            </a:pPr>
            <a:r>
              <a:t/>
            </a:r>
            <a:endParaRPr>
              <a:solidFill>
                <a:srgbClr val="FFFFFF"/>
              </a:solidFill>
              <a:latin typeface="Work Sans"/>
              <a:ea typeface="Work Sans"/>
              <a:cs typeface="Work Sans"/>
              <a:sym typeface="Work Sans"/>
            </a:endParaRPr>
          </a:p>
          <a:p>
            <a:pPr indent="0" lvl="0" marL="457200" rtl="0" algn="l">
              <a:lnSpc>
                <a:spcPct val="150000"/>
              </a:lnSpc>
              <a:spcBef>
                <a:spcPts val="1200"/>
              </a:spcBef>
              <a:spcAft>
                <a:spcPts val="1200"/>
              </a:spcAft>
              <a:buNone/>
            </a:pPr>
            <a:r>
              <a:t/>
            </a:r>
            <a:endParaRPr>
              <a:solidFill>
                <a:srgbClr val="FFFFFF"/>
              </a:solidFill>
              <a:latin typeface="Work Sans"/>
              <a:ea typeface="Work Sans"/>
              <a:cs typeface="Work Sans"/>
              <a:sym typeface="Work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Solution</a:t>
            </a:r>
            <a:endParaRPr sz="3511">
              <a:solidFill>
                <a:schemeClr val="accent4"/>
              </a:solidFill>
              <a:latin typeface="Shrikhand"/>
              <a:ea typeface="Shrikhand"/>
              <a:cs typeface="Shrikhand"/>
              <a:sym typeface="Shrikhand"/>
            </a:endParaRPr>
          </a:p>
        </p:txBody>
      </p:sp>
      <p:sp>
        <p:nvSpPr>
          <p:cNvPr id="104" name="Google Shape;104;p19"/>
          <p:cNvSpPr txBox="1"/>
          <p:nvPr>
            <p:ph idx="1" type="body"/>
          </p:nvPr>
        </p:nvSpPr>
        <p:spPr>
          <a:xfrm>
            <a:off x="311700" y="1232775"/>
            <a:ext cx="8520600" cy="3336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solidFill>
                  <a:srgbClr val="FFFFFF"/>
                </a:solidFill>
                <a:latin typeface="Work Sans"/>
                <a:ea typeface="Work Sans"/>
                <a:cs typeface="Work Sans"/>
                <a:sym typeface="Work Sans"/>
              </a:rPr>
              <a:t>We want to </a:t>
            </a:r>
            <a:r>
              <a:rPr b="1" lang="en">
                <a:solidFill>
                  <a:srgbClr val="FFFFFF"/>
                </a:solidFill>
                <a:latin typeface="Work Sans"/>
                <a:ea typeface="Work Sans"/>
                <a:cs typeface="Work Sans"/>
                <a:sym typeface="Work Sans"/>
              </a:rPr>
              <a:t>make sharing music engaging</a:t>
            </a:r>
            <a:r>
              <a:rPr lang="en">
                <a:solidFill>
                  <a:srgbClr val="FFFFFF"/>
                </a:solidFill>
                <a:latin typeface="Work Sans"/>
                <a:ea typeface="Work Sans"/>
                <a:cs typeface="Work Sans"/>
                <a:sym typeface="Work Sans"/>
              </a:rPr>
              <a:t>.</a:t>
            </a:r>
            <a:endParaRPr>
              <a:solidFill>
                <a:srgbClr val="FFFFFF"/>
              </a:solidFill>
              <a:latin typeface="Work Sans"/>
              <a:ea typeface="Work Sans"/>
              <a:cs typeface="Work Sans"/>
              <a:sym typeface="Work Sans"/>
            </a:endParaRPr>
          </a:p>
          <a:p>
            <a:pPr indent="0" lvl="0" marL="0" rtl="0" algn="l">
              <a:lnSpc>
                <a:spcPct val="150000"/>
              </a:lnSpc>
              <a:spcBef>
                <a:spcPts val="1200"/>
              </a:spcBef>
              <a:spcAft>
                <a:spcPts val="0"/>
              </a:spcAft>
              <a:buNone/>
            </a:pPr>
            <a:r>
              <a:t/>
            </a:r>
            <a:endParaRPr>
              <a:solidFill>
                <a:srgbClr val="FFFFFF"/>
              </a:solidFill>
              <a:latin typeface="Work Sans"/>
              <a:ea typeface="Work Sans"/>
              <a:cs typeface="Work Sans"/>
              <a:sym typeface="Work Sans"/>
            </a:endParaRPr>
          </a:p>
          <a:p>
            <a:pPr indent="0" lvl="0" marL="0" rtl="0" algn="l">
              <a:lnSpc>
                <a:spcPct val="150000"/>
              </a:lnSpc>
              <a:spcBef>
                <a:spcPts val="1200"/>
              </a:spcBef>
              <a:spcAft>
                <a:spcPts val="1200"/>
              </a:spcAft>
              <a:buNone/>
            </a:pPr>
            <a:r>
              <a:t/>
            </a:r>
            <a:endParaRPr>
              <a:solidFill>
                <a:srgbClr val="FFFFFF"/>
              </a:solidFill>
              <a:latin typeface="Work Sans"/>
              <a:ea typeface="Work Sans"/>
              <a:cs typeface="Work Sans"/>
              <a:sym typeface="Work Sans"/>
            </a:endParaRPr>
          </a:p>
        </p:txBody>
      </p:sp>
      <p:pic>
        <p:nvPicPr>
          <p:cNvPr id="105" name="Google Shape;105;p19"/>
          <p:cNvPicPr preferRelativeResize="0"/>
          <p:nvPr/>
        </p:nvPicPr>
        <p:blipFill>
          <a:blip r:embed="rId3">
            <a:alphaModFix/>
          </a:blip>
          <a:stretch>
            <a:fillRect/>
          </a:stretch>
        </p:blipFill>
        <p:spPr>
          <a:xfrm>
            <a:off x="1906275" y="1966525"/>
            <a:ext cx="1390400" cy="1390400"/>
          </a:xfrm>
          <a:prstGeom prst="rect">
            <a:avLst/>
          </a:prstGeom>
          <a:noFill/>
          <a:ln>
            <a:noFill/>
          </a:ln>
        </p:spPr>
      </p:pic>
      <p:pic>
        <p:nvPicPr>
          <p:cNvPr id="106" name="Google Shape;106;p19"/>
          <p:cNvPicPr preferRelativeResize="0"/>
          <p:nvPr/>
        </p:nvPicPr>
        <p:blipFill>
          <a:blip r:embed="rId4">
            <a:alphaModFix/>
          </a:blip>
          <a:stretch>
            <a:fillRect/>
          </a:stretch>
        </p:blipFill>
        <p:spPr>
          <a:xfrm>
            <a:off x="5847325" y="1966525"/>
            <a:ext cx="1390400" cy="1390400"/>
          </a:xfrm>
          <a:prstGeom prst="rect">
            <a:avLst/>
          </a:prstGeom>
          <a:noFill/>
          <a:ln>
            <a:noFill/>
          </a:ln>
        </p:spPr>
      </p:pic>
      <p:sp>
        <p:nvSpPr>
          <p:cNvPr id="107" name="Google Shape;107;p19"/>
          <p:cNvSpPr txBox="1"/>
          <p:nvPr/>
        </p:nvSpPr>
        <p:spPr>
          <a:xfrm>
            <a:off x="825025" y="3585525"/>
            <a:ext cx="35529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600">
                <a:solidFill>
                  <a:srgbClr val="FFFFFF"/>
                </a:solidFill>
                <a:latin typeface="Work Sans"/>
                <a:ea typeface="Work Sans"/>
                <a:cs typeface="Work Sans"/>
                <a:sym typeface="Work Sans"/>
              </a:rPr>
              <a:t>Users can leave </a:t>
            </a:r>
            <a:r>
              <a:rPr b="1" lang="en" sz="1600">
                <a:solidFill>
                  <a:schemeClr val="accent5"/>
                </a:solidFill>
                <a:latin typeface="Work Sans"/>
                <a:ea typeface="Work Sans"/>
                <a:cs typeface="Work Sans"/>
                <a:sym typeface="Work Sans"/>
              </a:rPr>
              <a:t>music boxes</a:t>
            </a:r>
            <a:r>
              <a:rPr lang="en" sz="1600">
                <a:solidFill>
                  <a:srgbClr val="FFFFFF"/>
                </a:solidFill>
                <a:latin typeface="Work Sans"/>
                <a:ea typeface="Work Sans"/>
                <a:cs typeface="Work Sans"/>
                <a:sym typeface="Work Sans"/>
              </a:rPr>
              <a:t> at places as gifts for friends.</a:t>
            </a:r>
            <a:endParaRPr sz="1600">
              <a:solidFill>
                <a:srgbClr val="FFFFFF"/>
              </a:solidFill>
              <a:latin typeface="Work Sans"/>
              <a:ea typeface="Work Sans"/>
              <a:cs typeface="Work Sans"/>
              <a:sym typeface="Work Sans"/>
            </a:endParaRPr>
          </a:p>
        </p:txBody>
      </p:sp>
      <p:sp>
        <p:nvSpPr>
          <p:cNvPr id="108" name="Google Shape;108;p19"/>
          <p:cNvSpPr txBox="1"/>
          <p:nvPr/>
        </p:nvSpPr>
        <p:spPr>
          <a:xfrm>
            <a:off x="4918475" y="3585525"/>
            <a:ext cx="3377700" cy="99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600">
                <a:solidFill>
                  <a:srgbClr val="FFFFFF"/>
                </a:solidFill>
                <a:latin typeface="Work Sans"/>
                <a:ea typeface="Work Sans"/>
                <a:cs typeface="Work Sans"/>
                <a:sym typeface="Work Sans"/>
              </a:rPr>
              <a:t>Users </a:t>
            </a:r>
            <a:r>
              <a:rPr lang="en" sz="1600">
                <a:solidFill>
                  <a:srgbClr val="FFFFFF"/>
                </a:solidFill>
                <a:latin typeface="Work Sans"/>
                <a:ea typeface="Work Sans"/>
                <a:cs typeface="Work Sans"/>
                <a:sym typeface="Work Sans"/>
              </a:rPr>
              <a:t>can </a:t>
            </a:r>
            <a:r>
              <a:rPr b="1" lang="en" sz="1600">
                <a:solidFill>
                  <a:schemeClr val="accent5"/>
                </a:solidFill>
                <a:latin typeface="Work Sans"/>
                <a:ea typeface="Work Sans"/>
                <a:cs typeface="Work Sans"/>
                <a:sym typeface="Work Sans"/>
              </a:rPr>
              <a:t>explore</a:t>
            </a:r>
            <a:r>
              <a:rPr b="1" lang="en" sz="1600">
                <a:solidFill>
                  <a:srgbClr val="FFFFFF"/>
                </a:solidFill>
                <a:latin typeface="Work Sans"/>
                <a:ea typeface="Work Sans"/>
                <a:cs typeface="Work Sans"/>
                <a:sym typeface="Work Sans"/>
              </a:rPr>
              <a:t> </a:t>
            </a:r>
            <a:r>
              <a:rPr b="1" lang="en" sz="1600">
                <a:solidFill>
                  <a:schemeClr val="accent5"/>
                </a:solidFill>
                <a:latin typeface="Work Sans"/>
                <a:ea typeface="Work Sans"/>
                <a:cs typeface="Work Sans"/>
                <a:sym typeface="Work Sans"/>
              </a:rPr>
              <a:t>what their community is listening</a:t>
            </a:r>
            <a:r>
              <a:rPr b="1" lang="en" sz="1600">
                <a:solidFill>
                  <a:srgbClr val="FFFFFF"/>
                </a:solidFill>
                <a:latin typeface="Work Sans"/>
                <a:ea typeface="Work Sans"/>
                <a:cs typeface="Work Sans"/>
                <a:sym typeface="Work Sans"/>
              </a:rPr>
              <a:t> </a:t>
            </a:r>
            <a:r>
              <a:rPr b="1" lang="en" sz="1600">
                <a:solidFill>
                  <a:schemeClr val="accent5"/>
                </a:solidFill>
                <a:latin typeface="Work Sans"/>
                <a:ea typeface="Work Sans"/>
                <a:cs typeface="Work Sans"/>
                <a:sym typeface="Work Sans"/>
              </a:rPr>
              <a:t>to</a:t>
            </a:r>
            <a:r>
              <a:rPr lang="en" sz="1600">
                <a:solidFill>
                  <a:srgbClr val="FFFFFF"/>
                </a:solidFill>
                <a:latin typeface="Work Sans"/>
                <a:ea typeface="Work Sans"/>
                <a:cs typeface="Work Sans"/>
                <a:sym typeface="Work Sans"/>
              </a:rPr>
              <a:t> geographically.</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11">
                <a:solidFill>
                  <a:schemeClr val="accent4"/>
                </a:solidFill>
                <a:latin typeface="Shrikhand"/>
                <a:ea typeface="Shrikhand"/>
                <a:cs typeface="Shrikhand"/>
                <a:sym typeface="Shrikhand"/>
              </a:rPr>
              <a:t>Value Proposition</a:t>
            </a:r>
            <a:endParaRPr sz="3511">
              <a:solidFill>
                <a:schemeClr val="accent4"/>
              </a:solidFill>
              <a:latin typeface="Shrikhand"/>
              <a:ea typeface="Shrikhand"/>
              <a:cs typeface="Shrikhand"/>
              <a:sym typeface="Shrikhand"/>
            </a:endParaRPr>
          </a:p>
        </p:txBody>
      </p:sp>
      <p:sp>
        <p:nvSpPr>
          <p:cNvPr id="114" name="Google Shape;114;p20"/>
          <p:cNvSpPr txBox="1"/>
          <p:nvPr>
            <p:ph idx="1" type="body"/>
          </p:nvPr>
        </p:nvSpPr>
        <p:spPr>
          <a:xfrm>
            <a:off x="311700" y="1232775"/>
            <a:ext cx="8520600" cy="38313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FFFFFF"/>
              </a:buClr>
              <a:buSzPts val="1800"/>
              <a:buFont typeface="Work Sans"/>
              <a:buChar char="●"/>
            </a:pPr>
            <a:r>
              <a:rPr lang="en">
                <a:solidFill>
                  <a:srgbClr val="FFFFFF"/>
                </a:solidFill>
                <a:latin typeface="Work Sans"/>
                <a:ea typeface="Work Sans"/>
                <a:cs typeface="Work Sans"/>
                <a:sym typeface="Work Sans"/>
              </a:rPr>
              <a:t>We offer a</a:t>
            </a:r>
            <a:r>
              <a:rPr lang="en">
                <a:solidFill>
                  <a:schemeClr val="accent5"/>
                </a:solidFill>
                <a:latin typeface="Work Sans"/>
                <a:ea typeface="Work Sans"/>
                <a:cs typeface="Work Sans"/>
                <a:sym typeface="Work Sans"/>
              </a:rPr>
              <a:t> </a:t>
            </a:r>
            <a:r>
              <a:rPr b="1" lang="en">
                <a:solidFill>
                  <a:schemeClr val="accent5"/>
                </a:solidFill>
                <a:latin typeface="Work Sans"/>
                <a:ea typeface="Work Sans"/>
                <a:cs typeface="Work Sans"/>
                <a:sym typeface="Work Sans"/>
              </a:rPr>
              <a:t>social music-sharing mobile app</a:t>
            </a:r>
            <a:r>
              <a:rPr lang="en">
                <a:solidFill>
                  <a:srgbClr val="FFFFFF"/>
                </a:solidFill>
                <a:latin typeface="Work Sans"/>
                <a:ea typeface="Work Sans"/>
                <a:cs typeface="Work Sans"/>
                <a:sym typeface="Work Sans"/>
              </a:rPr>
              <a:t> where users can:</a:t>
            </a:r>
            <a:endParaRPr>
              <a:solidFill>
                <a:srgbClr val="FFFFFF"/>
              </a:solidFill>
              <a:latin typeface="Work Sans"/>
              <a:ea typeface="Work Sans"/>
              <a:cs typeface="Work Sans"/>
              <a:sym typeface="Work Sans"/>
            </a:endParaRPr>
          </a:p>
          <a:p>
            <a:pPr indent="-342900" lvl="1" marL="914400" rtl="0" algn="l">
              <a:lnSpc>
                <a:spcPct val="150000"/>
              </a:lnSpc>
              <a:spcBef>
                <a:spcPts val="0"/>
              </a:spcBef>
              <a:spcAft>
                <a:spcPts val="0"/>
              </a:spcAft>
              <a:buClr>
                <a:srgbClr val="FFFFFF"/>
              </a:buClr>
              <a:buSzPts val="1800"/>
              <a:buFont typeface="Work Sans"/>
              <a:buChar char="○"/>
            </a:pPr>
            <a:r>
              <a:rPr lang="en" sz="1800">
                <a:solidFill>
                  <a:srgbClr val="FFFFFF"/>
                </a:solidFill>
                <a:latin typeface="Work Sans"/>
                <a:ea typeface="Work Sans"/>
                <a:cs typeface="Work Sans"/>
                <a:sym typeface="Work Sans"/>
              </a:rPr>
              <a:t>Gift songs,</a:t>
            </a:r>
            <a:endParaRPr sz="1800">
              <a:solidFill>
                <a:srgbClr val="FFFFFF"/>
              </a:solidFill>
              <a:latin typeface="Work Sans"/>
              <a:ea typeface="Work Sans"/>
              <a:cs typeface="Work Sans"/>
              <a:sym typeface="Work Sans"/>
            </a:endParaRPr>
          </a:p>
          <a:p>
            <a:pPr indent="-342900" lvl="1" marL="914400" rtl="0" algn="l">
              <a:lnSpc>
                <a:spcPct val="150000"/>
              </a:lnSpc>
              <a:spcBef>
                <a:spcPts val="0"/>
              </a:spcBef>
              <a:spcAft>
                <a:spcPts val="0"/>
              </a:spcAft>
              <a:buClr>
                <a:srgbClr val="FFFFFF"/>
              </a:buClr>
              <a:buSzPts val="1800"/>
              <a:buFont typeface="Work Sans"/>
              <a:buChar char="○"/>
            </a:pPr>
            <a:r>
              <a:rPr lang="en" sz="1800">
                <a:solidFill>
                  <a:srgbClr val="FFFFFF"/>
                </a:solidFill>
                <a:latin typeface="Work Sans"/>
                <a:ea typeface="Work Sans"/>
                <a:cs typeface="Work Sans"/>
                <a:sym typeface="Work Sans"/>
              </a:rPr>
              <a:t>R</a:t>
            </a:r>
            <a:r>
              <a:rPr lang="en" sz="1800">
                <a:solidFill>
                  <a:srgbClr val="FFFFFF"/>
                </a:solidFill>
                <a:latin typeface="Work Sans"/>
                <a:ea typeface="Work Sans"/>
                <a:cs typeface="Work Sans"/>
                <a:sym typeface="Work Sans"/>
              </a:rPr>
              <a:t>eceive</a:t>
            </a:r>
            <a:r>
              <a:rPr lang="en" sz="1800">
                <a:solidFill>
                  <a:srgbClr val="FFFFFF"/>
                </a:solidFill>
                <a:latin typeface="Work Sans"/>
                <a:ea typeface="Work Sans"/>
                <a:cs typeface="Work Sans"/>
                <a:sym typeface="Work Sans"/>
              </a:rPr>
              <a:t> songs as gifts by surprise or in real-time, and </a:t>
            </a:r>
            <a:endParaRPr sz="1800">
              <a:solidFill>
                <a:srgbClr val="FFFFFF"/>
              </a:solidFill>
              <a:latin typeface="Work Sans"/>
              <a:ea typeface="Work Sans"/>
              <a:cs typeface="Work Sans"/>
              <a:sym typeface="Work Sans"/>
            </a:endParaRPr>
          </a:p>
          <a:p>
            <a:pPr indent="-342900" lvl="1" marL="914400" rtl="0" algn="l">
              <a:lnSpc>
                <a:spcPct val="150000"/>
              </a:lnSpc>
              <a:spcBef>
                <a:spcPts val="0"/>
              </a:spcBef>
              <a:spcAft>
                <a:spcPts val="0"/>
              </a:spcAft>
              <a:buClr>
                <a:srgbClr val="FFFFFF"/>
              </a:buClr>
              <a:buSzPts val="1800"/>
              <a:buFont typeface="Work Sans"/>
              <a:buChar char="○"/>
            </a:pPr>
            <a:r>
              <a:rPr lang="en" sz="1800">
                <a:solidFill>
                  <a:srgbClr val="FFFFFF"/>
                </a:solidFill>
                <a:latin typeface="Work Sans"/>
                <a:ea typeface="Work Sans"/>
                <a:cs typeface="Work Sans"/>
                <a:sym typeface="Work Sans"/>
              </a:rPr>
              <a:t>Tune in to the music of community members nearby and around the world.</a:t>
            </a:r>
            <a:endParaRPr sz="1800">
              <a:solidFill>
                <a:srgbClr val="FFFFFF"/>
              </a:solidFill>
              <a:latin typeface="Work Sans"/>
              <a:ea typeface="Work Sans"/>
              <a:cs typeface="Work Sans"/>
              <a:sym typeface="Work Sans"/>
            </a:endParaRPr>
          </a:p>
          <a:p>
            <a:pPr indent="-342900" lvl="0" marL="457200" rtl="0" algn="l">
              <a:lnSpc>
                <a:spcPct val="150000"/>
              </a:lnSpc>
              <a:spcBef>
                <a:spcPts val="0"/>
              </a:spcBef>
              <a:spcAft>
                <a:spcPts val="0"/>
              </a:spcAft>
              <a:buClr>
                <a:srgbClr val="FFFFFF"/>
              </a:buClr>
              <a:buSzPts val="1800"/>
              <a:buFont typeface="Work Sans"/>
              <a:buChar char="●"/>
            </a:pPr>
            <a:r>
              <a:rPr lang="en">
                <a:solidFill>
                  <a:srgbClr val="FFFFFF"/>
                </a:solidFill>
                <a:latin typeface="Work Sans"/>
                <a:ea typeface="Work Sans"/>
                <a:cs typeface="Work Sans"/>
                <a:sym typeface="Work Sans"/>
              </a:rPr>
              <a:t>The app is </a:t>
            </a:r>
            <a:r>
              <a:rPr b="1" lang="en">
                <a:solidFill>
                  <a:srgbClr val="A0F5F2"/>
                </a:solidFill>
                <a:latin typeface="Work Sans"/>
                <a:ea typeface="Work Sans"/>
                <a:cs typeface="Work Sans"/>
                <a:sym typeface="Work Sans"/>
              </a:rPr>
              <a:t>location and community-based</a:t>
            </a:r>
            <a:r>
              <a:rPr lang="en">
                <a:solidFill>
                  <a:srgbClr val="FFFFFF"/>
                </a:solidFill>
                <a:latin typeface="Work Sans"/>
                <a:ea typeface="Work Sans"/>
                <a:cs typeface="Work Sans"/>
                <a:sym typeface="Work Sans"/>
              </a:rPr>
              <a:t>.</a:t>
            </a:r>
            <a:endParaRPr>
              <a:solidFill>
                <a:srgbClr val="FFFFFF"/>
              </a:solidFill>
              <a:latin typeface="Work Sans"/>
              <a:ea typeface="Work Sans"/>
              <a:cs typeface="Work Sans"/>
              <a:sym typeface="Work Sans"/>
            </a:endParaRPr>
          </a:p>
          <a:p>
            <a:pPr indent="-342900" lvl="0" marL="457200" rtl="0" algn="l">
              <a:lnSpc>
                <a:spcPct val="150000"/>
              </a:lnSpc>
              <a:spcBef>
                <a:spcPts val="0"/>
              </a:spcBef>
              <a:spcAft>
                <a:spcPts val="0"/>
              </a:spcAft>
              <a:buClr>
                <a:srgbClr val="FFFFFF"/>
              </a:buClr>
              <a:buSzPts val="1800"/>
              <a:buFont typeface="Work Sans"/>
              <a:buChar char="●"/>
            </a:pPr>
            <a:r>
              <a:rPr lang="en">
                <a:solidFill>
                  <a:srgbClr val="FFFFFF"/>
                </a:solidFill>
                <a:latin typeface="Work Sans"/>
                <a:ea typeface="Work Sans"/>
                <a:cs typeface="Work Sans"/>
                <a:sym typeface="Work Sans"/>
              </a:rPr>
              <a:t>This enables </a:t>
            </a:r>
            <a:r>
              <a:rPr b="1" lang="en">
                <a:solidFill>
                  <a:schemeClr val="accent5"/>
                </a:solidFill>
                <a:latin typeface="Work Sans"/>
                <a:ea typeface="Work Sans"/>
                <a:cs typeface="Work Sans"/>
                <a:sym typeface="Work Sans"/>
              </a:rPr>
              <a:t>meaningful interaction</a:t>
            </a:r>
            <a:r>
              <a:rPr lang="en">
                <a:solidFill>
                  <a:srgbClr val="FFFFFF"/>
                </a:solidFill>
                <a:latin typeface="Work Sans"/>
                <a:ea typeface="Work Sans"/>
                <a:cs typeface="Work Sans"/>
                <a:sym typeface="Work Sans"/>
              </a:rPr>
              <a:t> and the </a:t>
            </a:r>
            <a:r>
              <a:rPr b="1" lang="en">
                <a:solidFill>
                  <a:srgbClr val="FFFFFF"/>
                </a:solidFill>
                <a:latin typeface="Work Sans"/>
                <a:ea typeface="Work Sans"/>
                <a:cs typeface="Work Sans"/>
                <a:sym typeface="Work Sans"/>
              </a:rPr>
              <a:t>discovery of new music</a:t>
            </a:r>
            <a:r>
              <a:rPr lang="en">
                <a:solidFill>
                  <a:srgbClr val="FFFFFF"/>
                </a:solidFill>
                <a:latin typeface="Work Sans"/>
                <a:ea typeface="Work Sans"/>
                <a:cs typeface="Work Sans"/>
                <a:sym typeface="Work Sans"/>
              </a:rPr>
              <a:t> in a fun, community-oriented way.</a:t>
            </a:r>
            <a:endParaRPr>
              <a:solidFill>
                <a:srgbClr val="FFFFFF"/>
              </a:solidFill>
              <a:latin typeface="Work Sans"/>
              <a:ea typeface="Work Sans"/>
              <a:cs typeface="Work Sans"/>
              <a:sym typeface="Work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8" name="Shape 118"/>
        <p:cNvGrpSpPr/>
        <p:nvPr/>
      </p:nvGrpSpPr>
      <p:grpSpPr>
        <a:xfrm>
          <a:off x="0" y="0"/>
          <a:ext cx="0" cy="0"/>
          <a:chOff x="0" y="0"/>
          <a:chExt cx="0" cy="0"/>
        </a:xfrm>
      </p:grpSpPr>
      <p:sp>
        <p:nvSpPr>
          <p:cNvPr id="119" name="Google Shape;119;p21"/>
          <p:cNvSpPr txBox="1"/>
          <p:nvPr>
            <p:ph type="title"/>
          </p:nvPr>
        </p:nvSpPr>
        <p:spPr>
          <a:xfrm>
            <a:off x="490250" y="526350"/>
            <a:ext cx="79794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500">
                <a:solidFill>
                  <a:srgbClr val="FFFFFF"/>
                </a:solidFill>
                <a:latin typeface="Shrikhand"/>
                <a:ea typeface="Shrikhand"/>
                <a:cs typeface="Shrikhand"/>
                <a:sym typeface="Shrikhand"/>
              </a:rPr>
              <a:t>02</a:t>
            </a:r>
            <a:endParaRPr sz="3500">
              <a:solidFill>
                <a:srgbClr val="FFFFFF"/>
              </a:solidFill>
              <a:latin typeface="Shrikhand"/>
              <a:ea typeface="Shrikhand"/>
              <a:cs typeface="Shrikhand"/>
              <a:sym typeface="Shrikhand"/>
            </a:endParaRPr>
          </a:p>
          <a:p>
            <a:pPr indent="0" lvl="0" marL="0" rtl="0" algn="l">
              <a:spcBef>
                <a:spcPts val="0"/>
              </a:spcBef>
              <a:spcAft>
                <a:spcPts val="0"/>
              </a:spcAft>
              <a:buNone/>
            </a:pPr>
            <a:r>
              <a:rPr lang="en" sz="6000">
                <a:solidFill>
                  <a:srgbClr val="FFFFFF"/>
                </a:solidFill>
                <a:latin typeface="Shrikhand"/>
                <a:ea typeface="Shrikhand"/>
                <a:cs typeface="Shrikhand"/>
                <a:sym typeface="Shrikhand"/>
              </a:rPr>
              <a:t>UX/UI Changes</a:t>
            </a:r>
            <a:endParaRPr sz="6000">
              <a:solidFill>
                <a:srgbClr val="FFFFFF"/>
              </a:solidFill>
              <a:latin typeface="Work Sans"/>
              <a:ea typeface="Work Sans"/>
              <a:cs typeface="Work Sans"/>
              <a:sym typeface="Work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050402"/>
      </a:dk1>
      <a:lt1>
        <a:srgbClr val="1C1D25"/>
      </a:lt1>
      <a:dk2>
        <a:srgbClr val="131419"/>
      </a:dk2>
      <a:lt2>
        <a:srgbClr val="131419"/>
      </a:lt2>
      <a:accent1>
        <a:srgbClr val="F63EB0"/>
      </a:accent1>
      <a:accent2>
        <a:srgbClr val="93E2DF"/>
      </a:accent2>
      <a:accent3>
        <a:srgbClr val="F59F00"/>
      </a:accent3>
      <a:accent4>
        <a:srgbClr val="F53DAF"/>
      </a:accent4>
      <a:accent5>
        <a:srgbClr val="A0F5F2"/>
      </a:accent5>
      <a:accent6>
        <a:srgbClr val="F59F0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